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60" r:id="rId2"/>
    <p:sldMasterId id="2147483672" r:id="rId3"/>
  </p:sldMasterIdLst>
  <p:notesMasterIdLst>
    <p:notesMasterId r:id="rId38"/>
  </p:notesMasterIdLst>
  <p:handoutMasterIdLst>
    <p:handoutMasterId r:id="rId39"/>
  </p:handoutMasterIdLst>
  <p:sldIdLst>
    <p:sldId id="256" r:id="rId4"/>
    <p:sldId id="258" r:id="rId5"/>
    <p:sldId id="260" r:id="rId6"/>
    <p:sldId id="259" r:id="rId7"/>
    <p:sldId id="338" r:id="rId8"/>
    <p:sldId id="333" r:id="rId9"/>
    <p:sldId id="354" r:id="rId10"/>
    <p:sldId id="355" r:id="rId11"/>
    <p:sldId id="334" r:id="rId12"/>
    <p:sldId id="347" r:id="rId13"/>
    <p:sldId id="356" r:id="rId14"/>
    <p:sldId id="332" r:id="rId15"/>
    <p:sldId id="357" r:id="rId16"/>
    <p:sldId id="362" r:id="rId17"/>
    <p:sldId id="361" r:id="rId18"/>
    <p:sldId id="363" r:id="rId19"/>
    <p:sldId id="348" r:id="rId20"/>
    <p:sldId id="364" r:id="rId21"/>
    <p:sldId id="349" r:id="rId22"/>
    <p:sldId id="365" r:id="rId23"/>
    <p:sldId id="366" r:id="rId24"/>
    <p:sldId id="368" r:id="rId25"/>
    <p:sldId id="369" r:id="rId26"/>
    <p:sldId id="370" r:id="rId27"/>
    <p:sldId id="372" r:id="rId28"/>
    <p:sldId id="371" r:id="rId29"/>
    <p:sldId id="373" r:id="rId30"/>
    <p:sldId id="374" r:id="rId31"/>
    <p:sldId id="375" r:id="rId32"/>
    <p:sldId id="376" r:id="rId33"/>
    <p:sldId id="377" r:id="rId34"/>
    <p:sldId id="380" r:id="rId35"/>
    <p:sldId id="379" r:id="rId36"/>
    <p:sldId id="289" r:id="rId3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ell" initials="D"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7167C"/>
    <a:srgbClr val="360F6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116" autoAdjust="0"/>
    <p:restoredTop sz="81342" autoAdjust="0"/>
  </p:normalViewPr>
  <p:slideViewPr>
    <p:cSldViewPr snapToGrid="0" snapToObjects="1">
      <p:cViewPr varScale="1">
        <p:scale>
          <a:sx n="90" d="100"/>
          <a:sy n="90" d="100"/>
        </p:scale>
        <p:origin x="240" y="52"/>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handoutMaster" Target="handoutMasters/handoutMaster1.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viewProps" Target="view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commentAuthors" Target="commentAuthor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theme" Target="theme/theme1.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AAB21D6-C0DA-F045-98C7-4A3852314B13}" type="datetimeFigureOut">
              <a:rPr kumimoji="1" lang="zh-CN" altLang="en-US" smtClean="0"/>
              <a:t>2022-11-26</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0D53286-AD57-4C41-9915-9A1C80235276}" type="slidenum">
              <a:rPr kumimoji="1" lang="zh-CN" altLang="en-US" smtClean="0"/>
              <a:t>‹#›</a:t>
            </a:fld>
            <a:endParaRPr kumimoji="1"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CC30A3-7D1E-CD4E-B28B-3712F0D84D2A}" type="datetimeFigureOut">
              <a:rPr kumimoji="1" lang="zh-CN" altLang="en-US" smtClean="0"/>
              <a:t>2022-11-26</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kumimoji="1" lang="zh-CN" altLang="en-US"/>
              <a:t>编辑母版文本样式
第二级
第三级
第四级
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42E63C-F0E1-484E-A7C2-FF5DE9B6FB81}"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1</a:t>
            </a:fld>
            <a:endParaRPr kumimoji="1" lang="zh-CN" altLang="en-US"/>
          </a:p>
        </p:txBody>
      </p:sp>
    </p:spTree>
    <p:extLst>
      <p:ext uri="{BB962C8B-B14F-4D97-AF65-F5344CB8AC3E}">
        <p14:creationId xmlns:p14="http://schemas.microsoft.com/office/powerpoint/2010/main" val="6480338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6360387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11</a:t>
            </a:fld>
            <a:endParaRPr kumimoji="1" lang="zh-CN" altLang="en-US"/>
          </a:p>
        </p:txBody>
      </p:sp>
    </p:spTree>
    <p:extLst>
      <p:ext uri="{BB962C8B-B14F-4D97-AF65-F5344CB8AC3E}">
        <p14:creationId xmlns:p14="http://schemas.microsoft.com/office/powerpoint/2010/main" val="15959891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7463884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316024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37948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25754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84546252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3326340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18</a:t>
            </a:fld>
            <a:endParaRPr kumimoji="1" lang="zh-CN" altLang="en-US"/>
          </a:p>
        </p:txBody>
      </p:sp>
    </p:spTree>
    <p:extLst>
      <p:ext uri="{BB962C8B-B14F-4D97-AF65-F5344CB8AC3E}">
        <p14:creationId xmlns:p14="http://schemas.microsoft.com/office/powerpoint/2010/main" val="5661886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9450505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2</a:t>
            </a:fld>
            <a:endParaRPr kumimoji="1"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894922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0818364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41539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5215958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74129375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160573231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422080844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8936726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148615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531962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3</a:t>
            </a:fld>
            <a:endParaRPr kumimoji="1"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1022602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31</a:t>
            </a:fld>
            <a:endParaRPr kumimoji="1" lang="zh-CN" altLang="en-US"/>
          </a:p>
        </p:txBody>
      </p:sp>
    </p:spTree>
    <p:extLst>
      <p:ext uri="{BB962C8B-B14F-4D97-AF65-F5344CB8AC3E}">
        <p14:creationId xmlns:p14="http://schemas.microsoft.com/office/powerpoint/2010/main" val="392508409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9867320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24843599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extLst>
      <p:ext uri="{BB962C8B-B14F-4D97-AF65-F5344CB8AC3E}">
        <p14:creationId xmlns:p14="http://schemas.microsoft.com/office/powerpoint/2010/main" val="3217146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6</a:t>
            </a:fld>
            <a:endParaRPr kumimoji="1" lang="zh-CN" altLang="en-US"/>
          </a:p>
        </p:txBody>
      </p:sp>
    </p:spTree>
    <p:extLst>
      <p:ext uri="{BB962C8B-B14F-4D97-AF65-F5344CB8AC3E}">
        <p14:creationId xmlns:p14="http://schemas.microsoft.com/office/powerpoint/2010/main" val="369857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7</a:t>
            </a:fld>
            <a:endParaRPr kumimoji="1" lang="zh-CN" altLang="en-US"/>
          </a:p>
        </p:txBody>
      </p:sp>
    </p:spTree>
    <p:extLst>
      <p:ext uri="{BB962C8B-B14F-4D97-AF65-F5344CB8AC3E}">
        <p14:creationId xmlns:p14="http://schemas.microsoft.com/office/powerpoint/2010/main" val="3392162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8</a:t>
            </a:fld>
            <a:endParaRPr kumimoji="1" lang="zh-CN" altLang="en-US"/>
          </a:p>
        </p:txBody>
      </p:sp>
    </p:spTree>
    <p:extLst>
      <p:ext uri="{BB962C8B-B14F-4D97-AF65-F5344CB8AC3E}">
        <p14:creationId xmlns:p14="http://schemas.microsoft.com/office/powerpoint/2010/main" val="28573518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2842E63C-F0E1-484E-A7C2-FF5DE9B6FB81}" type="slidenum">
              <a:rPr kumimoji="1" lang="zh-CN" altLang="en-US" smtClean="0"/>
              <a:t>9</a:t>
            </a:fld>
            <a:endParaRPr kumimoji="1" lang="zh-CN" altLang="en-US"/>
          </a:p>
        </p:txBody>
      </p:sp>
    </p:spTree>
    <p:extLst>
      <p:ext uri="{BB962C8B-B14F-4D97-AF65-F5344CB8AC3E}">
        <p14:creationId xmlns:p14="http://schemas.microsoft.com/office/powerpoint/2010/main" val="12336301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10DB4C-6874-1146-BCC5-E92C17B37F38}" type="datetimeFigureOut">
              <a:rPr kumimoji="1" lang="zh-CN" altLang="en-US" smtClean="0"/>
              <a:t>2022-11-26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C210DB4C-6874-1146-BCC5-E92C17B37F38}" type="datetimeFigureOut">
              <a:rPr kumimoji="1" lang="zh-CN" altLang="en-US" smtClean="0"/>
              <a:t>2022-11-26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C210DB4C-6874-1146-BCC5-E92C17B37F38}" type="datetimeFigureOut">
              <a:rPr kumimoji="1" lang="zh-CN" altLang="en-US" smtClean="0"/>
              <a:t>2022-11-26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C210DB4C-6874-1146-BCC5-E92C17B37F38}" type="datetimeFigureOut">
              <a:rPr kumimoji="1" lang="zh-CN" altLang="en-US" smtClean="0"/>
              <a:t>2022-11-26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10DB4C-6874-1146-BCC5-E92C17B37F38}" type="datetimeFigureOut">
              <a:rPr kumimoji="1" lang="zh-CN" altLang="en-US" smtClean="0"/>
              <a:t>2022-11-26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C210DB4C-6874-1146-BCC5-E92C17B37F38}" type="datetimeFigureOut">
              <a:rPr kumimoji="1" lang="zh-CN" altLang="en-US" smtClean="0"/>
              <a:t>2022-11-26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C210DB4C-6874-1146-BCC5-E92C17B37F38}"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BF6889C5-662C-B445-B1B8-FD3CC32A9755}" type="slidenum">
              <a:rPr kumimoji="1" lang="zh-CN" altLang="en-US" smtClean="0"/>
              <a:t>‹#›</a:t>
            </a:fld>
            <a:endParaRPr kumimoji="1"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idx="1" hasCustomPrompt="1"/>
          </p:nvPr>
        </p:nvSpPr>
        <p:spPr/>
        <p:txBody>
          <a:body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3555E8C-4AF5-104E-870D-AC4688B80F9A}" type="datetimeFigureOut">
              <a:rPr kumimoji="1" lang="zh-CN" altLang="en-US" smtClean="0"/>
              <a:t>2022-11-26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63555E8C-4AF5-104E-870D-AC4688B80F9A}" type="datetimeFigureOut">
              <a:rPr kumimoji="1" lang="zh-CN" altLang="en-US" smtClean="0"/>
              <a:t>2022-11-26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63555E8C-4AF5-104E-870D-AC4688B80F9A}" type="datetimeFigureOut">
              <a:rPr kumimoji="1" lang="zh-CN" altLang="en-US" smtClean="0"/>
              <a:t>2022-11-26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3555E8C-4AF5-104E-870D-AC4688B80F9A}" type="datetimeFigureOut">
              <a:rPr kumimoji="1" lang="zh-CN" altLang="en-US" smtClean="0"/>
              <a:t>2022-11-26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DE2F8DF1-F15C-2749-8290-61437E10A184}"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3555E8C-4AF5-104E-870D-AC4688B80F9A}" type="datetimeFigureOut">
              <a:rPr kumimoji="1" lang="zh-CN" altLang="en-US" smtClean="0"/>
              <a:t>2022-11-26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63555E8C-4AF5-104E-870D-AC4688B80F9A}" type="datetimeFigureOut">
              <a:rPr kumimoji="1" lang="zh-CN" altLang="en-US" smtClean="0"/>
              <a:t>2022-11-26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竖排文字占位符 2"/>
          <p:cNvSpPr>
            <a:spLocks noGrp="1"/>
          </p:cNvSpPr>
          <p:nvPr>
            <p:ph type="body" orient="vert" idx="1" hasCustomPrompt="1"/>
          </p:nvPr>
        </p:nvSpPr>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r>
              <a:rPr kumimoji="1" lang="zh-CN" altLang="en-US"/>
              <a:t>编辑母版文本样式
第二级
第三级
第四级
第五级</a:t>
            </a:r>
          </a:p>
        </p:txBody>
      </p:sp>
      <p:sp>
        <p:nvSpPr>
          <p:cNvPr id="4" name="日期占位符 3"/>
          <p:cNvSpPr>
            <a:spLocks noGrp="1"/>
          </p:cNvSpPr>
          <p:nvPr>
            <p:ph type="dt" sz="half" idx="10"/>
          </p:nvPr>
        </p:nvSpPr>
        <p:spPr/>
        <p:txBody>
          <a:bodyPr/>
          <a:lstStyle/>
          <a:p>
            <a:fld id="{63555E8C-4AF5-104E-870D-AC4688B80F9A}" type="datetimeFigureOut">
              <a:rPr kumimoji="1" lang="zh-CN" altLang="en-US" smtClean="0"/>
              <a:t>2022-11-26</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灯片编号占位符 5"/>
          <p:cNvSpPr>
            <a:spLocks noGrp="1"/>
          </p:cNvSpPr>
          <p:nvPr>
            <p:ph type="sldNum" sz="quarter" idx="12"/>
          </p:nvPr>
        </p:nvSpPr>
        <p:spPr/>
        <p:txBody>
          <a:bodyPr/>
          <a:lstStyle/>
          <a:p>
            <a:fld id="{127CE9F9-FE2A-8248-A7D4-B265FDB164F9}" type="slidenum">
              <a:rPr kumimoji="1" lang="zh-CN" altLang="en-US" smtClean="0"/>
              <a:t>‹#›</a:t>
            </a:fld>
            <a:endParaRPr kumimoji="1"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6172200" y="1825625"/>
            <a:ext cx="5181600" cy="4351338"/>
          </a:xfrm>
        </p:spPr>
        <p:txBody>
          <a:body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DE2F8DF1-F15C-2749-8290-61437E10A184}" type="datetimeFigureOut">
              <a:rPr kumimoji="1" lang="zh-CN" altLang="en-US" smtClean="0"/>
              <a:t>2022-11-26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4" name="内容占位符 3"/>
          <p:cNvSpPr>
            <a:spLocks noGrp="1"/>
          </p:cNvSpPr>
          <p:nvPr>
            <p:ph sz="half" idx="2" hasCustomPrompt="1"/>
          </p:nvPr>
        </p:nvSpPr>
        <p:spPr>
          <a:xfrm>
            <a:off x="839788" y="2505075"/>
            <a:ext cx="5157787" cy="3684588"/>
          </a:xfrm>
        </p:spPr>
        <p:txBody>
          <a:bodyPr/>
          <a:lstStyle/>
          <a:p>
            <a:r>
              <a:rPr kumimoji="1" lang="zh-CN" altLang="en-US"/>
              <a:t>编辑母版文本样式
第二级
第三级
第四级
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kumimoji="1" lang="zh-CN" altLang="en-US"/>
              <a:t>编辑母版文本样式
第二级
第三级
第四级
第五级</a:t>
            </a:r>
          </a:p>
        </p:txBody>
      </p:sp>
      <p:sp>
        <p:nvSpPr>
          <p:cNvPr id="6" name="内容占位符 5"/>
          <p:cNvSpPr>
            <a:spLocks noGrp="1"/>
          </p:cNvSpPr>
          <p:nvPr>
            <p:ph sz="quarter" idx="4" hasCustomPrompt="1"/>
          </p:nvPr>
        </p:nvSpPr>
        <p:spPr>
          <a:xfrm>
            <a:off x="6172200" y="2505075"/>
            <a:ext cx="5183188" cy="3684588"/>
          </a:xfrm>
        </p:spPr>
        <p:txBody>
          <a:bodyPr/>
          <a:lstStyle/>
          <a:p>
            <a:r>
              <a:rPr kumimoji="1" lang="zh-CN" altLang="en-US"/>
              <a:t>编辑母版文本样式
第二级
第三级
第四级
第五级</a:t>
            </a:r>
          </a:p>
        </p:txBody>
      </p:sp>
      <p:sp>
        <p:nvSpPr>
          <p:cNvPr id="7" name="日期占位符 6"/>
          <p:cNvSpPr>
            <a:spLocks noGrp="1"/>
          </p:cNvSpPr>
          <p:nvPr>
            <p:ph type="dt" sz="half" idx="10"/>
          </p:nvPr>
        </p:nvSpPr>
        <p:spPr/>
        <p:txBody>
          <a:bodyPr/>
          <a:lstStyle/>
          <a:p>
            <a:fld id="{DE2F8DF1-F15C-2749-8290-61437E10A184}" type="datetimeFigureOut">
              <a:rPr kumimoji="1" lang="zh-CN" altLang="en-US" smtClean="0"/>
              <a:t>2022-11-26</a:t>
            </a:fld>
            <a:endParaRPr kumimoji="1" lang="zh-CN" altLang="en-US"/>
          </a:p>
        </p:txBody>
      </p:sp>
      <p:sp>
        <p:nvSpPr>
          <p:cNvPr id="8" name="页脚占位符 7"/>
          <p:cNvSpPr>
            <a:spLocks noGrp="1"/>
          </p:cNvSpPr>
          <p:nvPr>
            <p:ph type="ftr" sz="quarter" idx="11"/>
          </p:nvPr>
        </p:nvSpPr>
        <p:spPr/>
        <p:txBody>
          <a:bodyPr/>
          <a:lstStyle/>
          <a:p>
            <a:endParaRPr kumimoji="1" lang="zh-CN" altLang="en-US"/>
          </a:p>
        </p:txBody>
      </p:sp>
      <p:sp>
        <p:nvSpPr>
          <p:cNvPr id="9" name="灯片编号占位符 8"/>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p>
        </p:txBody>
      </p:sp>
      <p:sp>
        <p:nvSpPr>
          <p:cNvPr id="3" name="日期占位符 2"/>
          <p:cNvSpPr>
            <a:spLocks noGrp="1"/>
          </p:cNvSpPr>
          <p:nvPr>
            <p:ph type="dt" sz="half" idx="10"/>
          </p:nvPr>
        </p:nvSpPr>
        <p:spPr/>
        <p:txBody>
          <a:bodyPr/>
          <a:lstStyle/>
          <a:p>
            <a:fld id="{DE2F8DF1-F15C-2749-8290-61437E10A184}" type="datetimeFigureOut">
              <a:rPr kumimoji="1" lang="zh-CN" altLang="en-US" smtClean="0"/>
              <a:t>2022-11-26</a:t>
            </a:fld>
            <a:endParaRPr kumimoji="1" lang="zh-CN" altLang="en-US"/>
          </a:p>
        </p:txBody>
      </p:sp>
      <p:sp>
        <p:nvSpPr>
          <p:cNvPr id="4" name="页脚占位符 3"/>
          <p:cNvSpPr>
            <a:spLocks noGrp="1"/>
          </p:cNvSpPr>
          <p:nvPr>
            <p:ph type="ftr" sz="quarter" idx="11"/>
          </p:nvPr>
        </p:nvSpPr>
        <p:spPr/>
        <p:txBody>
          <a:bodyPr/>
          <a:lstStyle/>
          <a:p>
            <a:endParaRPr kumimoji="1" lang="zh-CN" altLang="en-US"/>
          </a:p>
        </p:txBody>
      </p:sp>
      <p:sp>
        <p:nvSpPr>
          <p:cNvPr id="5" name="灯片编号占位符 4"/>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E2F8DF1-F15C-2749-8290-61437E10A184}" type="datetimeFigureOut">
              <a:rPr kumimoji="1" lang="zh-CN" altLang="en-US" smtClean="0"/>
              <a:t>2022-11-26</a:t>
            </a:fld>
            <a:endParaRPr kumimoji="1" lang="zh-CN" altLang="en-US"/>
          </a:p>
        </p:txBody>
      </p:sp>
      <p:sp>
        <p:nvSpPr>
          <p:cNvPr id="3" name="页脚占位符 2"/>
          <p:cNvSpPr>
            <a:spLocks noGrp="1"/>
          </p:cNvSpPr>
          <p:nvPr>
            <p:ph type="ftr" sz="quarter" idx="11"/>
          </p:nvPr>
        </p:nvSpPr>
        <p:spPr/>
        <p:txBody>
          <a:bodyPr/>
          <a:lstStyle/>
          <a:p>
            <a:endParaRPr kumimoji="1" lang="zh-CN" altLang="en-US"/>
          </a:p>
        </p:txBody>
      </p:sp>
      <p:sp>
        <p:nvSpPr>
          <p:cNvPr id="4" name="灯片编号占位符 3"/>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kumimoji="1" lang="zh-CN" altLang="en-US"/>
              <a:t>编辑母版文本样式
第二级
第三级
第四级
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DE2F8DF1-F15C-2749-8290-61437E10A184}" type="datetimeFigureOut">
              <a:rPr kumimoji="1" lang="zh-CN" altLang="en-US" smtClean="0"/>
              <a:t>2022-11-26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kumimoji="1" lang="zh-CN" altLang="en-US"/>
              <a:t>编辑母版文本样式
第二级
第三级
第四级
第五级</a:t>
            </a:r>
          </a:p>
        </p:txBody>
      </p:sp>
      <p:sp>
        <p:nvSpPr>
          <p:cNvPr id="5" name="日期占位符 4"/>
          <p:cNvSpPr>
            <a:spLocks noGrp="1"/>
          </p:cNvSpPr>
          <p:nvPr>
            <p:ph type="dt" sz="half" idx="10"/>
          </p:nvPr>
        </p:nvSpPr>
        <p:spPr/>
        <p:txBody>
          <a:bodyPr/>
          <a:lstStyle/>
          <a:p>
            <a:fld id="{DE2F8DF1-F15C-2749-8290-61437E10A184}" type="datetimeFigureOut">
              <a:rPr kumimoji="1" lang="zh-CN" altLang="en-US" smtClean="0"/>
              <a:t>2022-11-26</a:t>
            </a:fld>
            <a:endParaRPr kumimoji="1" lang="zh-CN" altLang="en-US"/>
          </a:p>
        </p:txBody>
      </p:sp>
      <p:sp>
        <p:nvSpPr>
          <p:cNvPr id="6" name="页脚占位符 5"/>
          <p:cNvSpPr>
            <a:spLocks noGrp="1"/>
          </p:cNvSpPr>
          <p:nvPr>
            <p:ph type="ftr" sz="quarter" idx="11"/>
          </p:nvPr>
        </p:nvSpPr>
        <p:spPr/>
        <p:txBody>
          <a:bodyPr/>
          <a:lstStyle/>
          <a:p>
            <a:endParaRPr kumimoji="1" lang="zh-CN" altLang="en-US"/>
          </a:p>
        </p:txBody>
      </p:sp>
      <p:sp>
        <p:nvSpPr>
          <p:cNvPr id="7" name="灯片编号占位符 6"/>
          <p:cNvSpPr>
            <a:spLocks noGrp="1"/>
          </p:cNvSpPr>
          <p:nvPr>
            <p:ph type="sldNum" sz="quarter" idx="12"/>
          </p:nvPr>
        </p:nvSpPr>
        <p:spPr/>
        <p:txBody>
          <a:bodyPr/>
          <a:lstStyle/>
          <a:p>
            <a:fld id="{05799F3F-5815-9D4D-81C9-71518D44281C}" type="slidenum">
              <a:rPr kumimoji="1" lang="zh-CN" altLang="en-US" smtClean="0"/>
              <a:t>‹#›</a:t>
            </a:fld>
            <a:endParaRPr kumimoji="1"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image" Target="../media/image1.jpeg"/><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3.emf"/><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image" Target="../media/image4.jpe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2F8DF1-F15C-2749-8290-61437E10A184}" type="datetimeFigureOut">
              <a:rPr kumimoji="1" lang="zh-CN" altLang="en-US" smtClean="0"/>
              <a:t>2022-11-26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799F3F-5815-9D4D-81C9-71518D44281C}" type="slidenum">
              <a:rPr kumimoji="1" lang="zh-CN" altLang="en-US" smtClean="0"/>
              <a:t>‹#›</a:t>
            </a:fld>
            <a:endParaRPr kumimoji="1" lang="zh-CN" altLang="en-US"/>
          </a:p>
        </p:txBody>
      </p:sp>
      <p:pic>
        <p:nvPicPr>
          <p:cNvPr id="15" name="图片 14"/>
          <p:cNvPicPr>
            <a:picLocks noChangeAspect="1"/>
          </p:cNvPicPr>
          <p:nvPr userDrawn="1"/>
        </p:nvPicPr>
        <p:blipFill>
          <a:blip r:embed="rId14"/>
          <a:stretch>
            <a:fillRect/>
          </a:stretch>
        </p:blipFill>
        <p:spPr>
          <a:xfrm>
            <a:off x="0" y="0"/>
            <a:ext cx="12192000" cy="6858000"/>
          </a:xfrm>
          <a:prstGeom prst="rect">
            <a:avLst/>
          </a:prstGeom>
        </p:spPr>
      </p:pic>
      <p:pic>
        <p:nvPicPr>
          <p:cNvPr id="16" name="图片 15"/>
          <p:cNvPicPr>
            <a:picLocks noChangeAspect="1"/>
          </p:cNvPicPr>
          <p:nvPr userDrawn="1"/>
        </p:nvPicPr>
        <p:blipFill>
          <a:blip r:embed="rId15"/>
          <a:stretch>
            <a:fillRect/>
          </a:stretch>
        </p:blipFill>
        <p:spPr>
          <a:xfrm>
            <a:off x="8811193" y="6229673"/>
            <a:ext cx="2961707" cy="337704"/>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14" name="图片 13"/>
          <p:cNvPicPr>
            <a:picLocks noChangeAspect="1"/>
          </p:cNvPicPr>
          <p:nvPr userDrawn="1"/>
        </p:nvPicPr>
        <p:blipFill>
          <a:blip r:embed="rId14"/>
          <a:stretch>
            <a:fillRect/>
          </a:stretch>
        </p:blipFill>
        <p:spPr>
          <a:xfrm>
            <a:off x="0" y="0"/>
            <a:ext cx="12192000" cy="6858000"/>
          </a:xfrm>
          <a:prstGeom prst="rect">
            <a:avLst/>
          </a:prstGeom>
        </p:spPr>
      </p:pic>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10DB4C-6874-1146-BCC5-E92C17B37F38}" type="datetimeFigureOut">
              <a:rPr kumimoji="1" lang="zh-CN" altLang="en-US" smtClean="0"/>
              <a:t>2022-11-26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F6889C5-662C-B445-B1B8-FD3CC32A9755}" type="slidenum">
              <a:rPr kumimoji="1" lang="zh-CN" altLang="en-US" smtClean="0"/>
              <a:t>‹#›</a:t>
            </a:fld>
            <a:endParaRPr kumimoji="1" lang="zh-CN" altLang="en-US"/>
          </a:p>
        </p:txBody>
      </p:sp>
      <p:pic>
        <p:nvPicPr>
          <p:cNvPr id="15" name="图片 14"/>
          <p:cNvPicPr>
            <a:picLocks noChangeAspect="1"/>
          </p:cNvPicPr>
          <p:nvPr userDrawn="1"/>
        </p:nvPicPr>
        <p:blipFill>
          <a:blip r:embed="rId15"/>
          <a:stretch>
            <a:fillRect/>
          </a:stretch>
        </p:blipFill>
        <p:spPr>
          <a:xfrm>
            <a:off x="4615146" y="6230004"/>
            <a:ext cx="2961707" cy="337704"/>
          </a:xfrm>
          <a:prstGeom prst="rect">
            <a:avLst/>
          </a:prstGeom>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kumimoji="1" lang="zh-CN" altLang="en-US"/>
              <a:t>编辑母版文本样式
第二级
第三级
第四级
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555E8C-4AF5-104E-870D-AC4688B80F9A}" type="datetimeFigureOut">
              <a:rPr kumimoji="1" lang="zh-CN" altLang="en-US" smtClean="0"/>
              <a:t>2022-11-26</a:t>
            </a:fld>
            <a:endParaRPr kumimoji="1"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7CE9F9-FE2A-8248-A7D4-B265FDB164F9}" type="slidenum">
              <a:rPr kumimoji="1" lang="zh-CN" altLang="en-US" smtClean="0"/>
              <a:t>‹#›</a:t>
            </a:fld>
            <a:endParaRPr kumimoji="1"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18.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7.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2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8.xml"/></Relationships>
</file>

<file path=ppt/slides/_rels/slide30.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7.xml"/><Relationship Id="rId5" Type="http://schemas.openxmlformats.org/officeDocument/2006/relationships/image" Target="../media/image47.png"/><Relationship Id="rId4" Type="http://schemas.openxmlformats.org/officeDocument/2006/relationships/image" Target="../media/image46.png"/></Relationships>
</file>

<file path=ppt/slides/_rels/slide3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a:stretch>
            <a:fillRect/>
          </a:stretch>
        </p:blipFill>
        <p:spPr>
          <a:xfrm>
            <a:off x="-2" y="0"/>
            <a:ext cx="12192000" cy="6858000"/>
          </a:xfrm>
          <a:prstGeom prst="rect">
            <a:avLst/>
          </a:prstGeom>
        </p:spPr>
      </p:pic>
      <p:sp>
        <p:nvSpPr>
          <p:cNvPr id="8" name="标题 1"/>
          <p:cNvSpPr txBox="1"/>
          <p:nvPr/>
        </p:nvSpPr>
        <p:spPr>
          <a:xfrm>
            <a:off x="0" y="2206944"/>
            <a:ext cx="12191998" cy="1049018"/>
          </a:xfrm>
          <a:prstGeom prst="rect">
            <a:avLst/>
          </a:prstGeom>
        </p:spPr>
        <p:txBody>
          <a:bodyPr>
            <a:norm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ctr">
              <a:lnSpc>
                <a:spcPct val="100000"/>
              </a:lnSpc>
            </a:pPr>
            <a:endParaRPr lang="en-US" altLang="zh-CN" sz="5400" dirty="0">
              <a:solidFill>
                <a:schemeClr val="accent1"/>
              </a:solidFill>
              <a:cs typeface="+mn-ea"/>
              <a:sym typeface="+mn-lt"/>
            </a:endParaRPr>
          </a:p>
        </p:txBody>
      </p:sp>
      <p:sp>
        <p:nvSpPr>
          <p:cNvPr id="9" name="副标题 2"/>
          <p:cNvSpPr txBox="1"/>
          <p:nvPr/>
        </p:nvSpPr>
        <p:spPr>
          <a:xfrm>
            <a:off x="3138695" y="4001004"/>
            <a:ext cx="5642395" cy="1089345"/>
          </a:xfrm>
          <a:prstGeom prst="rect">
            <a:avLst/>
          </a:prstGeom>
        </p:spPr>
        <p:txBody>
          <a:bodyPr>
            <a:noAutofit/>
          </a:bodyPr>
          <a:lstStyle>
            <a:lvl1pPr marL="228600" marR="0" indent="-228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1pPr>
            <a:lvl2pPr marL="723900" marR="0" indent="-2667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2pPr>
            <a:lvl3pPr marL="1234440" marR="0" indent="-32004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3pPr>
            <a:lvl4pPr marL="1727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4pPr>
            <a:lvl5pPr marL="21844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5pPr>
            <a:lvl6pPr marL="26416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6pPr>
            <a:lvl7pPr marL="30988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7pPr>
            <a:lvl8pPr marL="35560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8pPr>
            <a:lvl9pPr marL="4013200" marR="0" indent="-355600" algn="l" defTabSz="914400" rtl="0" latinLnBrk="0">
              <a:lnSpc>
                <a:spcPct val="90000"/>
              </a:lnSpc>
              <a:spcBef>
                <a:spcPts val="1000"/>
              </a:spcBef>
              <a:spcAft>
                <a:spcPts val="0"/>
              </a:spcAft>
              <a:buClrTx/>
              <a:buSzPct val="100000"/>
              <a:buFont typeface="Arial" panose="020B0604020202020204"/>
              <a:buChar char="•"/>
              <a:defRPr sz="2800" b="0" i="0" u="none" strike="noStrike" cap="none" spc="0" baseline="0">
                <a:ln>
                  <a:noFill/>
                </a:ln>
                <a:solidFill>
                  <a:srgbClr val="000000"/>
                </a:solidFill>
                <a:uFillTx/>
                <a:latin typeface="Calibri" panose="020F0502020204030204"/>
                <a:ea typeface="Calibri" panose="020F0502020204030204"/>
                <a:cs typeface="Calibri" panose="020F0502020204030204"/>
                <a:sym typeface="Calibri" panose="020F0502020204030204"/>
              </a:defRPr>
            </a:lvl9pPr>
          </a:lstStyle>
          <a:p>
            <a:pPr marL="0" indent="0" algn="ctr" hangingPunct="1">
              <a:buNone/>
            </a:pPr>
            <a:r>
              <a:rPr kumimoji="1" lang="en-US" altLang="zh-CN" sz="2000" dirty="0">
                <a:solidFill>
                  <a:schemeClr val="bg1"/>
                </a:solidFill>
                <a:latin typeface="微软雅黑" panose="020B0503020204020204" pitchFamily="34" charset="-122"/>
                <a:ea typeface="微软雅黑" panose="020B0503020204020204" pitchFamily="34" charset="-122"/>
              </a:rPr>
              <a:t>2022 </a:t>
            </a:r>
            <a:r>
              <a:rPr kumimoji="1" lang="zh-CN" altLang="en-US" sz="2000" dirty="0">
                <a:solidFill>
                  <a:schemeClr val="bg1"/>
                </a:solidFill>
                <a:latin typeface="微软雅黑" panose="020B0503020204020204" pitchFamily="34" charset="-122"/>
                <a:ea typeface="微软雅黑" panose="020B0503020204020204" pitchFamily="34" charset="-122"/>
              </a:rPr>
              <a:t>年 </a:t>
            </a:r>
            <a:r>
              <a:rPr kumimoji="1" lang="en-US" altLang="zh-CN" sz="2000" dirty="0">
                <a:solidFill>
                  <a:schemeClr val="bg1"/>
                </a:solidFill>
                <a:latin typeface="微软雅黑" panose="020B0503020204020204" pitchFamily="34" charset="-122"/>
                <a:ea typeface="微软雅黑" panose="020B0503020204020204" pitchFamily="34" charset="-122"/>
              </a:rPr>
              <a:t>11 </a:t>
            </a:r>
            <a:r>
              <a:rPr kumimoji="1" lang="zh-CN" altLang="en-US" sz="2000" dirty="0">
                <a:solidFill>
                  <a:schemeClr val="bg1"/>
                </a:solidFill>
                <a:latin typeface="微软雅黑" panose="020B0503020204020204" pitchFamily="34" charset="-122"/>
                <a:ea typeface="微软雅黑" panose="020B0503020204020204" pitchFamily="34" charset="-122"/>
              </a:rPr>
              <a:t>月 </a:t>
            </a:r>
            <a:r>
              <a:rPr kumimoji="1" lang="en-US" altLang="zh-CN" sz="2000" dirty="0">
                <a:solidFill>
                  <a:schemeClr val="bg1"/>
                </a:solidFill>
                <a:latin typeface="微软雅黑" panose="020B0503020204020204" pitchFamily="34" charset="-122"/>
                <a:ea typeface="微软雅黑" panose="020B0503020204020204" pitchFamily="34" charset="-122"/>
              </a:rPr>
              <a:t>23</a:t>
            </a:r>
            <a:r>
              <a:rPr kumimoji="1" lang="zh-CN" altLang="en-US" sz="2000" dirty="0">
                <a:solidFill>
                  <a:schemeClr val="bg1"/>
                </a:solidFill>
                <a:latin typeface="微软雅黑" panose="020B0503020204020204" pitchFamily="34" charset="-122"/>
                <a:ea typeface="微软雅黑" panose="020B0503020204020204" pitchFamily="34" charset="-122"/>
              </a:rPr>
              <a:t>日</a:t>
            </a:r>
          </a:p>
        </p:txBody>
      </p:sp>
      <p:sp>
        <p:nvSpPr>
          <p:cNvPr id="10" name="副标题 2"/>
          <p:cNvSpPr txBox="1"/>
          <p:nvPr/>
        </p:nvSpPr>
        <p:spPr>
          <a:xfrm>
            <a:off x="1596738" y="3170502"/>
            <a:ext cx="8998521" cy="469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kumimoji="1" lang="zh-CN" altLang="en-US" sz="1600" b="1" dirty="0">
              <a:solidFill>
                <a:schemeClr val="bg1"/>
              </a:solidFill>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56E2484-DDCC-4677-A17B-E39FF8B8EDC8}"/>
              </a:ext>
            </a:extLst>
          </p:cNvPr>
          <p:cNvSpPr txBox="1"/>
          <p:nvPr/>
        </p:nvSpPr>
        <p:spPr>
          <a:xfrm>
            <a:off x="661986" y="2090200"/>
            <a:ext cx="11530012" cy="646331"/>
          </a:xfrm>
          <a:prstGeom prst="rect">
            <a:avLst/>
          </a:prstGeom>
          <a:noFill/>
        </p:spPr>
        <p:txBody>
          <a:bodyPr wrap="square">
            <a:spAutoFit/>
          </a:bodyPr>
          <a:lstStyle/>
          <a:p>
            <a:r>
              <a:rPr lang="en-US" altLang="zh-CN" sz="3600" b="1" dirty="0">
                <a:solidFill>
                  <a:schemeClr val="bg1"/>
                </a:solidFill>
              </a:rPr>
              <a:t>《</a:t>
            </a:r>
            <a:r>
              <a:rPr lang="zh-CN" altLang="en-US" sz="3600" b="0" i="0" dirty="0">
                <a:solidFill>
                  <a:schemeClr val="bg1"/>
                </a:solidFill>
                <a:effectLst/>
                <a:latin typeface="Microsoft YaHei" panose="020B0503020204020204" pitchFamily="34" charset="-122"/>
                <a:ea typeface="Microsoft YaHei" panose="020B0503020204020204" pitchFamily="34" charset="-122"/>
              </a:rPr>
              <a:t>基于机器学习的复杂金属氧化物</a:t>
            </a:r>
            <a:r>
              <a:rPr lang="en-US" altLang="zh-CN" sz="3600" b="0" i="0" dirty="0">
                <a:solidFill>
                  <a:schemeClr val="bg1"/>
                </a:solidFill>
                <a:effectLst/>
                <a:latin typeface="Microsoft YaHei" panose="020B0503020204020204" pitchFamily="34" charset="-122"/>
                <a:ea typeface="Microsoft YaHei" panose="020B0503020204020204" pitchFamily="34" charset="-122"/>
              </a:rPr>
              <a:t>OER</a:t>
            </a:r>
            <a:r>
              <a:rPr lang="zh-CN" altLang="en-US" sz="3600" b="0" i="0" dirty="0">
                <a:solidFill>
                  <a:schemeClr val="bg1"/>
                </a:solidFill>
                <a:effectLst/>
                <a:latin typeface="Microsoft YaHei" panose="020B0503020204020204" pitchFamily="34" charset="-122"/>
                <a:ea typeface="Microsoft YaHei" panose="020B0503020204020204" pitchFamily="34" charset="-122"/>
              </a:rPr>
              <a:t>催化剂设计研究</a:t>
            </a:r>
            <a:r>
              <a:rPr lang="en-US" altLang="zh-CN" sz="3600" b="1" dirty="0">
                <a:solidFill>
                  <a:schemeClr val="bg1"/>
                </a:solidFill>
              </a:rPr>
              <a:t>》</a:t>
            </a:r>
            <a:endParaRPr lang="zh-CN" altLang="en-US" sz="3600" b="1" dirty="0">
              <a:solidFill>
                <a:schemeClr val="bg1"/>
              </a:solidFill>
            </a:endParaRPr>
          </a:p>
        </p:txBody>
      </p:sp>
      <p:sp>
        <p:nvSpPr>
          <p:cNvPr id="2" name="文本框 1">
            <a:extLst>
              <a:ext uri="{FF2B5EF4-FFF2-40B4-BE49-F238E27FC236}">
                <a16:creationId xmlns:a16="http://schemas.microsoft.com/office/drawing/2014/main" id="{779766F0-3622-4D27-9CD4-83C865531D71}"/>
              </a:ext>
            </a:extLst>
          </p:cNvPr>
          <p:cNvSpPr txBox="1"/>
          <p:nvPr/>
        </p:nvSpPr>
        <p:spPr>
          <a:xfrm>
            <a:off x="4667141" y="3235711"/>
            <a:ext cx="3628340" cy="584775"/>
          </a:xfrm>
          <a:prstGeom prst="rect">
            <a:avLst/>
          </a:prstGeom>
          <a:noFill/>
        </p:spPr>
        <p:txBody>
          <a:bodyPr wrap="square" rtlCol="0">
            <a:spAutoFit/>
          </a:bodyPr>
          <a:lstStyle/>
          <a:p>
            <a:r>
              <a:rPr lang="zh-CN" altLang="en-US" sz="3200" b="1" dirty="0">
                <a:solidFill>
                  <a:schemeClr val="accent1">
                    <a:lumMod val="20000"/>
                    <a:lumOff val="80000"/>
                  </a:schemeClr>
                </a:solidFill>
              </a:rPr>
              <a:t>机器学习模型</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273825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第三部分 特征工程</a:t>
            </a:r>
          </a:p>
        </p:txBody>
      </p:sp>
      <p:sp>
        <p:nvSpPr>
          <p:cNvPr id="4" name="文本框 3">
            <a:extLst>
              <a:ext uri="{FF2B5EF4-FFF2-40B4-BE49-F238E27FC236}">
                <a16:creationId xmlns:a16="http://schemas.microsoft.com/office/drawing/2014/main" id="{54B4934A-3DDC-84EF-83FF-7B77A5F36727}"/>
              </a:ext>
            </a:extLst>
          </p:cNvPr>
          <p:cNvSpPr txBox="1"/>
          <p:nvPr/>
        </p:nvSpPr>
        <p:spPr>
          <a:xfrm>
            <a:off x="3753712" y="1160228"/>
            <a:ext cx="2596897" cy="906851"/>
          </a:xfrm>
          <a:prstGeom prst="rect">
            <a:avLst/>
          </a:prstGeom>
          <a:noFill/>
        </p:spPr>
        <p:txBody>
          <a:bodyPr wrap="square">
            <a:spAutoFit/>
          </a:bodyPr>
          <a:lstStyle/>
          <a:p>
            <a:pPr>
              <a:lnSpc>
                <a:spcPct val="160000"/>
              </a:lnSpc>
            </a:pPr>
            <a:endParaRPr lang="en-US" altLang="zh-CN" b="0" dirty="0">
              <a:solidFill>
                <a:srgbClr val="000000"/>
              </a:solidFill>
              <a:latin typeface="微软雅黑" panose="020B0503020204020204" pitchFamily="34" charset="-122"/>
              <a:ea typeface="微软雅黑" panose="020B0503020204020204" pitchFamily="34" charset="-122"/>
            </a:endParaRPr>
          </a:p>
          <a:p>
            <a:pPr>
              <a:lnSpc>
                <a:spcPct val="160000"/>
              </a:lnSpc>
            </a:pPr>
            <a:endParaRPr lang="en-US" altLang="zh-CN" dirty="0">
              <a:latin typeface="黑体" panose="02010609060101010101" pitchFamily="49" charset="-122"/>
              <a:ea typeface="黑体" panose="02010609060101010101" pitchFamily="49" charset="-122"/>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E3A1ABF6-4EA2-3908-60E6-ECCF8D497A34}"/>
                  </a:ext>
                </a:extLst>
              </p:cNvPr>
              <p:cNvSpPr txBox="1"/>
              <p:nvPr/>
            </p:nvSpPr>
            <p:spPr>
              <a:xfrm>
                <a:off x="154003" y="972131"/>
                <a:ext cx="3076704" cy="2585323"/>
              </a:xfrm>
              <a:prstGeom prst="rect">
                <a:avLst/>
              </a:prstGeom>
              <a:noFill/>
            </p:spPr>
            <p:txBody>
              <a:bodyPr wrap="square">
                <a:spAutoFit/>
              </a:bodyPr>
              <a:lstStyle/>
              <a:p>
                <a:r>
                  <a:rPr lang="zh-CN" altLang="en-US" dirty="0"/>
                  <a:t>基于</a:t>
                </a:r>
                <a14:m>
                  <m:oMath xmlns:m="http://schemas.openxmlformats.org/officeDocument/2006/math">
                    <m:d>
                      <m:dPr>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𝑁</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𝑖</m:t>
                            </m:r>
                          </m:e>
                          <m:sub>
                            <m:r>
                              <a:rPr lang="en-US" altLang="zh-CN" sz="1800" b="0" i="1" smtClean="0">
                                <a:latin typeface="Cambria Math" panose="02040503050406030204" pitchFamily="18" charset="0"/>
                              </a:rPr>
                              <m:t>𝑎</m:t>
                            </m:r>
                          </m:sub>
                        </m:sSub>
                        <m:r>
                          <a:rPr lang="en-US" altLang="zh-CN" sz="1800" b="0" i="1" smtClean="0">
                            <a:latin typeface="Cambria Math" panose="02040503050406030204" pitchFamily="18" charset="0"/>
                          </a:rPr>
                          <m:t>𝐹</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𝑒</m:t>
                            </m:r>
                          </m:e>
                          <m:sub>
                            <m:r>
                              <a:rPr lang="en-US" altLang="zh-CN" sz="1800" b="0" i="1" smtClean="0">
                                <a:latin typeface="Cambria Math" panose="02040503050406030204" pitchFamily="18" charset="0"/>
                              </a:rPr>
                              <m:t>𝑏</m:t>
                            </m:r>
                          </m:sub>
                        </m:sSub>
                        <m:r>
                          <a:rPr lang="en-US" altLang="zh-CN" sz="1800" b="0" i="1" smtClean="0">
                            <a:latin typeface="Cambria Math" panose="02040503050406030204" pitchFamily="18" charset="0"/>
                          </a:rPr>
                          <m:t>𝐶</m:t>
                        </m:r>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𝑜</m:t>
                            </m:r>
                          </m:e>
                          <m:sub>
                            <m:r>
                              <a:rPr lang="en-US" altLang="zh-CN" sz="1800" b="0" i="1" smtClean="0">
                                <a:latin typeface="Cambria Math" panose="02040503050406030204" pitchFamily="18" charset="0"/>
                              </a:rPr>
                              <m:t>𝑐</m:t>
                            </m:r>
                          </m:sub>
                        </m:sSub>
                        <m:sSub>
                          <m:sSubPr>
                            <m:ctrlPr>
                              <a:rPr lang="en-US" altLang="zh-CN" sz="1800" i="1">
                                <a:latin typeface="Cambria Math" panose="02040503050406030204" pitchFamily="18" charset="0"/>
                              </a:rPr>
                            </m:ctrlPr>
                          </m:sSubPr>
                          <m:e>
                            <m:r>
                              <a:rPr lang="en-US" altLang="zh-CN" sz="1800" b="0" i="1" smtClean="0">
                                <a:latin typeface="Cambria Math" panose="02040503050406030204" pitchFamily="18" charset="0"/>
                              </a:rPr>
                              <m:t>𝐶</m:t>
                            </m:r>
                            <m:r>
                              <m:rPr>
                                <m:sty m:val="p"/>
                              </m:rPr>
                              <a:rPr lang="en-US" altLang="zh-CN" i="1">
                                <a:latin typeface="Cambria Math" panose="02040503050406030204" pitchFamily="18" charset="0"/>
                              </a:rPr>
                              <m:t>e</m:t>
                            </m:r>
                          </m:e>
                          <m:sub>
                            <m:r>
                              <a:rPr lang="en-US" altLang="zh-CN" sz="1800" b="0" i="1" smtClean="0">
                                <a:latin typeface="Cambria Math" panose="02040503050406030204" pitchFamily="18" charset="0"/>
                              </a:rPr>
                              <m:t>𝑑</m:t>
                            </m:r>
                          </m:sub>
                        </m:sSub>
                      </m:e>
                    </m:d>
                    <m:sSub>
                      <m:sSubPr>
                        <m:ctrlPr>
                          <a:rPr lang="en-US" altLang="zh-CN" sz="1800" b="0" i="1" smtClean="0">
                            <a:latin typeface="Cambria Math" panose="02040503050406030204" pitchFamily="18" charset="0"/>
                          </a:rPr>
                        </m:ctrlPr>
                      </m:sSubPr>
                      <m:e>
                        <m:r>
                          <a:rPr lang="en-US" altLang="zh-CN" sz="1800" b="0" i="1" smtClean="0">
                            <a:latin typeface="Cambria Math" panose="02040503050406030204" pitchFamily="18" charset="0"/>
                          </a:rPr>
                          <m:t>𝑂</m:t>
                        </m:r>
                      </m:e>
                      <m:sub>
                        <m:r>
                          <a:rPr lang="en-US" altLang="zh-CN" sz="1800" b="0" i="1" smtClean="0">
                            <a:latin typeface="Cambria Math" panose="02040503050406030204" pitchFamily="18" charset="0"/>
                          </a:rPr>
                          <m:t>𝑥</m:t>
                        </m:r>
                      </m:sub>
                    </m:sSub>
                    <m:r>
                      <a:rPr lang="en-US" altLang="zh-CN" sz="1800" b="0" i="1" smtClean="0">
                        <a:latin typeface="Cambria Math" panose="02040503050406030204" pitchFamily="18" charset="0"/>
                      </a:rPr>
                      <m:t>  </m:t>
                    </m:r>
                    <m:r>
                      <a:rPr lang="en-US" altLang="zh-CN" sz="1800" b="0" i="0" smtClean="0">
                        <a:latin typeface="Cambria Math" panose="02040503050406030204" pitchFamily="18" charset="0"/>
                      </a:rPr>
                      <m:t> </m:t>
                    </m:r>
                    <m:r>
                      <a:rPr lang="zh-CN" altLang="en-US" i="1">
                        <a:latin typeface="Cambria Math" panose="02040503050406030204" pitchFamily="18" charset="0"/>
                      </a:rPr>
                      <m:t>金属氧化物</m:t>
                    </m:r>
                  </m:oMath>
                </a14:m>
                <a:r>
                  <a:rPr lang="zh-CN" altLang="en-US" dirty="0"/>
                  <a:t>的配合比，借鉴了论文</a:t>
                </a:r>
                <a:r>
                  <a:rPr lang="en-US" altLang="zh-CN" dirty="0"/>
                  <a:t>[1], </a:t>
                </a:r>
                <a:r>
                  <a:rPr lang="zh-CN" altLang="en-US" dirty="0"/>
                  <a:t>从结构，物理化学性质的角度出发，我们选取了</a:t>
                </a:r>
                <a:r>
                  <a:rPr lang="zh-CN" altLang="en-US" dirty="0">
                    <a:solidFill>
                      <a:srgbClr val="FF0000"/>
                    </a:solidFill>
                  </a:rPr>
                  <a:t>高达</a:t>
                </a:r>
                <a:r>
                  <a:rPr lang="en-US" altLang="zh-CN" dirty="0">
                    <a:solidFill>
                      <a:srgbClr val="FF0000"/>
                    </a:solidFill>
                  </a:rPr>
                  <a:t>130</a:t>
                </a:r>
                <a:r>
                  <a:rPr lang="zh-CN" altLang="en-US" dirty="0">
                    <a:solidFill>
                      <a:srgbClr val="FF0000"/>
                    </a:solidFill>
                  </a:rPr>
                  <a:t>多个特征</a:t>
                </a:r>
                <a:r>
                  <a:rPr lang="zh-CN" altLang="en-US" dirty="0"/>
                  <a:t>。其中包括</a:t>
                </a:r>
                <a:r>
                  <a:rPr lang="zh-CN" altLang="en-US" dirty="0">
                    <a:solidFill>
                      <a:srgbClr val="FF0000"/>
                    </a:solidFill>
                  </a:rPr>
                  <a:t>原子数，空间群数，能带隙，电负性，磁矩等</a:t>
                </a:r>
                <a:r>
                  <a:rPr lang="zh-CN" altLang="en-US" dirty="0"/>
                  <a:t>指标的最大值最小值，平均值和方差。</a:t>
                </a:r>
              </a:p>
            </p:txBody>
          </p:sp>
        </mc:Choice>
        <mc:Fallback xmlns="">
          <p:sp>
            <p:nvSpPr>
              <p:cNvPr id="8" name="文本框 7">
                <a:extLst>
                  <a:ext uri="{FF2B5EF4-FFF2-40B4-BE49-F238E27FC236}">
                    <a16:creationId xmlns:a16="http://schemas.microsoft.com/office/drawing/2014/main" id="{E3A1ABF6-4EA2-3908-60E6-ECCF8D497A34}"/>
                  </a:ext>
                </a:extLst>
              </p:cNvPr>
              <p:cNvSpPr txBox="1">
                <a:spLocks noRot="1" noChangeAspect="1" noMove="1" noResize="1" noEditPoints="1" noAdjustHandles="1" noChangeArrowheads="1" noChangeShapeType="1" noTextEdit="1"/>
              </p:cNvSpPr>
              <p:nvPr/>
            </p:nvSpPr>
            <p:spPr>
              <a:xfrm>
                <a:off x="154003" y="972131"/>
                <a:ext cx="3076704" cy="2585323"/>
              </a:xfrm>
              <a:prstGeom prst="rect">
                <a:avLst/>
              </a:prstGeom>
              <a:blipFill>
                <a:blip r:embed="rId3"/>
                <a:stretch>
                  <a:fillRect l="-1584" t="-1176" r="-1584" b="-2588"/>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8A1A442D-FEDC-A166-2412-5763DAD35F79}"/>
              </a:ext>
            </a:extLst>
          </p:cNvPr>
          <p:cNvSpPr txBox="1"/>
          <p:nvPr/>
        </p:nvSpPr>
        <p:spPr>
          <a:xfrm>
            <a:off x="0" y="6111290"/>
            <a:ext cx="11225923" cy="246221"/>
          </a:xfrm>
          <a:prstGeom prst="rect">
            <a:avLst/>
          </a:prstGeom>
          <a:noFill/>
        </p:spPr>
        <p:txBody>
          <a:bodyPr wrap="square">
            <a:spAutoFit/>
          </a:bodyPr>
          <a:lstStyle/>
          <a:p>
            <a:r>
              <a:rPr lang="en-US" altLang="zh-CN" sz="1000" b="1" dirty="0">
                <a:solidFill>
                  <a:srgbClr val="000000"/>
                </a:solidFill>
                <a:ea typeface="Calibri" panose="020F0502020204030204" pitchFamily="34" charset="0"/>
              </a:rPr>
              <a:t>[1] </a:t>
            </a:r>
            <a:r>
              <a:rPr lang="zh-CN" altLang="zh-CN" sz="1000" b="1" dirty="0">
                <a:solidFill>
                  <a:srgbClr val="000000"/>
                </a:solidFill>
                <a:effectLst/>
                <a:ea typeface="Calibri" panose="020F0502020204030204" pitchFamily="34" charset="0"/>
              </a:rPr>
              <a:t>Ward, Logan and Agrawal, Ankit and Choudhary, Alok and Wolverton, Christopher</a:t>
            </a:r>
            <a:r>
              <a:rPr lang="en-US" altLang="zh-CN" sz="1000" b="1" dirty="0">
                <a:solidFill>
                  <a:srgbClr val="000000"/>
                </a:solidFill>
                <a:ea typeface="Calibri" panose="020F0502020204030204" pitchFamily="34" charset="0"/>
              </a:rPr>
              <a:t> </a:t>
            </a:r>
            <a:r>
              <a:rPr lang="zh-CN" altLang="zh-CN" sz="1000" b="1" dirty="0">
                <a:solidFill>
                  <a:srgbClr val="000000"/>
                </a:solidFill>
                <a:effectLst/>
                <a:ea typeface="Calibri" panose="020F0502020204030204" pitchFamily="34" charset="0"/>
              </a:rPr>
              <a:t>A general-purpose machine learning framework for predicting properties of inorganic materials</a:t>
            </a:r>
            <a:endParaRPr lang="zh-CN" altLang="en-US" sz="1000" b="1" dirty="0"/>
          </a:p>
        </p:txBody>
      </p:sp>
      <p:pic>
        <p:nvPicPr>
          <p:cNvPr id="14" name="图片 13">
            <a:extLst>
              <a:ext uri="{FF2B5EF4-FFF2-40B4-BE49-F238E27FC236}">
                <a16:creationId xmlns:a16="http://schemas.microsoft.com/office/drawing/2014/main" id="{A518AC20-CCFE-B596-E42B-E208A27262D8}"/>
              </a:ext>
            </a:extLst>
          </p:cNvPr>
          <p:cNvPicPr>
            <a:picLocks noChangeAspect="1"/>
          </p:cNvPicPr>
          <p:nvPr/>
        </p:nvPicPr>
        <p:blipFill>
          <a:blip r:embed="rId4"/>
          <a:stretch>
            <a:fillRect/>
          </a:stretch>
        </p:blipFill>
        <p:spPr>
          <a:xfrm>
            <a:off x="3389137" y="826105"/>
            <a:ext cx="6004245" cy="5090376"/>
          </a:xfrm>
          <a:prstGeom prst="rect">
            <a:avLst/>
          </a:prstGeom>
        </p:spPr>
      </p:pic>
      <p:sp>
        <p:nvSpPr>
          <p:cNvPr id="15" name="文本框 14">
            <a:extLst>
              <a:ext uri="{FF2B5EF4-FFF2-40B4-BE49-F238E27FC236}">
                <a16:creationId xmlns:a16="http://schemas.microsoft.com/office/drawing/2014/main" id="{34C90738-D4CF-336A-2B0C-5890627B07BF}"/>
              </a:ext>
            </a:extLst>
          </p:cNvPr>
          <p:cNvSpPr txBox="1"/>
          <p:nvPr/>
        </p:nvSpPr>
        <p:spPr>
          <a:xfrm>
            <a:off x="5397407" y="5895065"/>
            <a:ext cx="3076704" cy="338554"/>
          </a:xfrm>
          <a:prstGeom prst="rect">
            <a:avLst/>
          </a:prstGeom>
          <a:noFill/>
        </p:spPr>
        <p:txBody>
          <a:bodyPr wrap="square">
            <a:spAutoFit/>
          </a:bodyPr>
          <a:lstStyle/>
          <a:p>
            <a:r>
              <a:rPr lang="zh-CN" altLang="en-US" sz="1600" b="1" dirty="0"/>
              <a:t>特征之间的相关性热力图</a:t>
            </a:r>
          </a:p>
        </p:txBody>
      </p:sp>
    </p:spTree>
    <p:extLst>
      <p:ext uri="{BB962C8B-B14F-4D97-AF65-F5344CB8AC3E}">
        <p14:creationId xmlns:p14="http://schemas.microsoft.com/office/powerpoint/2010/main" val="922090304"/>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1" y="1735108"/>
            <a:ext cx="2954656"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第四部分</a:t>
            </a:r>
          </a:p>
        </p:txBody>
      </p:sp>
      <p:sp>
        <p:nvSpPr>
          <p:cNvPr id="27" name="矩形 26"/>
          <p:cNvSpPr/>
          <p:nvPr/>
        </p:nvSpPr>
        <p:spPr>
          <a:xfrm>
            <a:off x="4490914" y="3822404"/>
            <a:ext cx="3210173" cy="461665"/>
          </a:xfrm>
          <a:prstGeom prst="rect">
            <a:avLst/>
          </a:prstGeom>
        </p:spPr>
        <p:txBody>
          <a:bodyPr wrap="none">
            <a:spAutoFit/>
          </a:bodyPr>
          <a:lstStyle/>
          <a:p>
            <a:pPr algn="ctr">
              <a:spcBef>
                <a:spcPct val="0"/>
              </a:spcBef>
            </a:pPr>
            <a:r>
              <a:rPr lang="en-US" altLang="zh-CN" sz="2400" b="1" dirty="0">
                <a:solidFill>
                  <a:schemeClr val="tx1"/>
                </a:solidFill>
                <a:latin typeface="微软雅黑" panose="020B0503020204020204" pitchFamily="34" charset="-122"/>
                <a:ea typeface="微软雅黑" panose="020B0503020204020204" pitchFamily="34" charset="-122"/>
              </a:rPr>
              <a:t>Model </a:t>
            </a:r>
            <a:r>
              <a:rPr lang="en-US" altLang="zh-CN" sz="2400" b="1" dirty="0" err="1">
                <a:solidFill>
                  <a:schemeClr val="tx1"/>
                </a:solidFill>
                <a:latin typeface="微软雅黑" panose="020B0503020204020204" pitchFamily="34" charset="-122"/>
                <a:ea typeface="微软雅黑" panose="020B0503020204020204" pitchFamily="34" charset="-122"/>
              </a:rPr>
              <a:t>Intorduciton</a:t>
            </a:r>
            <a:endParaRPr lang="en-US" altLang="zh-CN" sz="2400" b="1" dirty="0">
              <a:solidFill>
                <a:schemeClr val="tx1"/>
              </a:solidFill>
              <a:latin typeface="微软雅黑" panose="020B0503020204020204" pitchFamily="34" charset="-122"/>
              <a:ea typeface="微软雅黑" panose="020B0503020204020204" pitchFamily="34" charset="-122"/>
            </a:endParaRPr>
          </a:p>
        </p:txBody>
      </p:sp>
      <p:sp>
        <p:nvSpPr>
          <p:cNvPr id="28" name="TextBox 76"/>
          <p:cNvSpPr txBox="1"/>
          <p:nvPr/>
        </p:nvSpPr>
        <p:spPr>
          <a:xfrm>
            <a:off x="3801095" y="3035596"/>
            <a:ext cx="4249452" cy="58477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模型介绍</a:t>
            </a:r>
          </a:p>
        </p:txBody>
      </p:sp>
    </p:spTree>
    <p:extLst>
      <p:ext uri="{BB962C8B-B14F-4D97-AF65-F5344CB8AC3E}">
        <p14:creationId xmlns:p14="http://schemas.microsoft.com/office/powerpoint/2010/main" val="36893396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273825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p>
        </p:txBody>
      </p:sp>
      <p:sp>
        <p:nvSpPr>
          <p:cNvPr id="4" name="文本框 3">
            <a:extLst>
              <a:ext uri="{FF2B5EF4-FFF2-40B4-BE49-F238E27FC236}">
                <a16:creationId xmlns:a16="http://schemas.microsoft.com/office/drawing/2014/main" id="{774774AD-D49F-F3E9-8BBA-08BA589F0212}"/>
              </a:ext>
            </a:extLst>
          </p:cNvPr>
          <p:cNvSpPr txBox="1"/>
          <p:nvPr/>
        </p:nvSpPr>
        <p:spPr>
          <a:xfrm>
            <a:off x="1200693" y="2730788"/>
            <a:ext cx="2014703" cy="1793248"/>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基于模型的原理，本项目所使用的模型大体可以分为五类</a:t>
            </a:r>
            <a:r>
              <a:rPr lang="en-US" altLang="zh-CN" dirty="0">
                <a:latin typeface="黑体" panose="02010609060101010101" pitchFamily="49" charset="-122"/>
                <a:ea typeface="黑体" panose="02010609060101010101" pitchFamily="49" charset="-122"/>
              </a:rPr>
              <a:t>:</a:t>
            </a:r>
          </a:p>
        </p:txBody>
      </p:sp>
      <p:sp>
        <p:nvSpPr>
          <p:cNvPr id="5" name="文本框 4">
            <a:extLst>
              <a:ext uri="{FF2B5EF4-FFF2-40B4-BE49-F238E27FC236}">
                <a16:creationId xmlns:a16="http://schemas.microsoft.com/office/drawing/2014/main" id="{9C79FA30-E766-D767-AE88-330F9CA698A1}"/>
              </a:ext>
            </a:extLst>
          </p:cNvPr>
          <p:cNvSpPr txBox="1"/>
          <p:nvPr/>
        </p:nvSpPr>
        <p:spPr>
          <a:xfrm>
            <a:off x="5436873" y="1465243"/>
            <a:ext cx="2596897" cy="4452437"/>
          </a:xfrm>
          <a:prstGeom prst="rect">
            <a:avLst/>
          </a:prstGeom>
          <a:noFill/>
        </p:spPr>
        <p:txBody>
          <a:bodyPr wrap="square">
            <a:spAutoFit/>
          </a:bodyPr>
          <a:lstStyle/>
          <a:p>
            <a:pPr>
              <a:lnSpc>
                <a:spcPct val="160000"/>
              </a:lnSpc>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Bagging</a:t>
            </a: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Boosting</a:t>
            </a: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：神经网络模型</a:t>
            </a: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4</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Clustering</a:t>
            </a: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5</a:t>
            </a:r>
            <a:r>
              <a:rPr lang="zh-CN" altLang="en-US" dirty="0">
                <a:latin typeface="黑体" panose="02010609060101010101" pitchFamily="49" charset="-122"/>
                <a:ea typeface="黑体" panose="02010609060101010101" pitchFamily="49" charset="-122"/>
              </a:rPr>
              <a:t>：</a:t>
            </a:r>
            <a:r>
              <a:rPr lang="en-US" altLang="zh-CN" dirty="0">
                <a:latin typeface="黑体" panose="02010609060101010101" pitchFamily="49" charset="-122"/>
                <a:ea typeface="黑体" panose="02010609060101010101" pitchFamily="49" charset="-122"/>
              </a:rPr>
              <a:t>Stacking</a:t>
            </a:r>
            <a:r>
              <a:rPr lang="zh-CN" altLang="en-US" dirty="0">
                <a:latin typeface="黑体" panose="02010609060101010101" pitchFamily="49" charset="-122"/>
                <a:ea typeface="黑体" panose="02010609060101010101" pitchFamily="49" charset="-122"/>
              </a:rPr>
              <a:t>模型</a:t>
            </a: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p:txBody>
      </p:sp>
      <p:sp>
        <p:nvSpPr>
          <p:cNvPr id="7" name="左大括号 6">
            <a:extLst>
              <a:ext uri="{FF2B5EF4-FFF2-40B4-BE49-F238E27FC236}">
                <a16:creationId xmlns:a16="http://schemas.microsoft.com/office/drawing/2014/main" id="{00895B42-046C-7246-425D-3D98ED9838FC}"/>
              </a:ext>
            </a:extLst>
          </p:cNvPr>
          <p:cNvSpPr/>
          <p:nvPr/>
        </p:nvSpPr>
        <p:spPr>
          <a:xfrm>
            <a:off x="3378502" y="1491669"/>
            <a:ext cx="1941534" cy="4020855"/>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2591281789"/>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12003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r>
              <a:rPr lang="en-US" altLang="zh-CN" sz="2400" b="1" dirty="0">
                <a:solidFill>
                  <a:schemeClr val="bg1"/>
                </a:solidFill>
                <a:latin typeface="微软雅黑" panose="020B0503020204020204" pitchFamily="34" charset="-122"/>
                <a:ea typeface="微软雅黑" panose="020B0503020204020204" pitchFamily="34" charset="-122"/>
              </a:rPr>
              <a:t>:Bagging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74774AD-D49F-F3E9-8BBA-08BA589F0212}"/>
              </a:ext>
            </a:extLst>
          </p:cNvPr>
          <p:cNvSpPr txBox="1"/>
          <p:nvPr/>
        </p:nvSpPr>
        <p:spPr>
          <a:xfrm>
            <a:off x="365575" y="4809804"/>
            <a:ext cx="2014703" cy="463653"/>
          </a:xfrm>
          <a:prstGeom prst="rect">
            <a:avLst/>
          </a:prstGeom>
          <a:noFill/>
        </p:spPr>
        <p:txBody>
          <a:bodyPr wrap="square">
            <a:spAutoFit/>
          </a:bodyPr>
          <a:lstStyle/>
          <a:p>
            <a:pPr>
              <a:lnSpc>
                <a:spcPct val="160000"/>
              </a:lnSpc>
            </a:pPr>
            <a:r>
              <a:rPr lang="en-US" altLang="zh-CN" dirty="0">
                <a:latin typeface="黑体" panose="02010609060101010101" pitchFamily="49" charset="-122"/>
                <a:ea typeface="黑体" panose="02010609060101010101" pitchFamily="49" charset="-122"/>
              </a:rPr>
              <a:t>Bagging</a:t>
            </a:r>
          </a:p>
        </p:txBody>
      </p:sp>
      <p:sp>
        <p:nvSpPr>
          <p:cNvPr id="5" name="文本框 4">
            <a:extLst>
              <a:ext uri="{FF2B5EF4-FFF2-40B4-BE49-F238E27FC236}">
                <a16:creationId xmlns:a16="http://schemas.microsoft.com/office/drawing/2014/main" id="{9C79FA30-E766-D767-AE88-330F9CA698A1}"/>
              </a:ext>
            </a:extLst>
          </p:cNvPr>
          <p:cNvSpPr txBox="1"/>
          <p:nvPr/>
        </p:nvSpPr>
        <p:spPr>
          <a:xfrm>
            <a:off x="2694238" y="4023965"/>
            <a:ext cx="2911061" cy="2160591"/>
          </a:xfrm>
          <a:prstGeom prst="rect">
            <a:avLst/>
          </a:prstGeom>
          <a:noFill/>
        </p:spPr>
        <p:txBody>
          <a:bodyPr wrap="square">
            <a:spAutoFit/>
          </a:bodyPr>
          <a:lstStyle/>
          <a:p>
            <a:pPr marL="57150" indent="-57150" algn="l"/>
            <a:r>
              <a:rPr lang="en-US" altLang="zh-CN" sz="1600" dirty="0">
                <a:latin typeface="黑体" panose="02010609060101010101" pitchFamily="49" charset="-122"/>
                <a:ea typeface="黑体" panose="02010609060101010101" pitchFamily="49" charset="-122"/>
              </a:rPr>
              <a:t>1</a:t>
            </a:r>
            <a:r>
              <a:rPr lang="zh-CN" altLang="en-US" sz="1600" dirty="0">
                <a:latin typeface="黑体" panose="02010609060101010101" pitchFamily="49" charset="-122"/>
                <a:ea typeface="黑体" panose="02010609060101010101" pitchFamily="49" charset="-122"/>
              </a:rPr>
              <a:t>：</a:t>
            </a:r>
            <a:r>
              <a:rPr lang="en-US" altLang="zh-CN" sz="16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ExtraTrees</a:t>
            </a:r>
            <a:r>
              <a:rPr lang="en-US" altLang="zh-CN" sz="1600" kern="0" dirty="0">
                <a:solidFill>
                  <a:srgbClr val="000000"/>
                </a:solidFill>
                <a:effectLst/>
                <a:latin typeface="Calibri" panose="020F0502020204030204" pitchFamily="34" charset="0"/>
                <a:ea typeface="宋体" panose="02010600030101010101" pitchFamily="2" charset="-122"/>
              </a:rPr>
              <a:t>(</a:t>
            </a:r>
            <a:r>
              <a:rPr lang="zh-CN" altLang="zh-CN" sz="1600" kern="0" dirty="0">
                <a:solidFill>
                  <a:srgbClr val="000000"/>
                </a:solidFill>
                <a:effectLst/>
                <a:ea typeface="微软雅黑" panose="020B0503020204020204" pitchFamily="34" charset="-122"/>
                <a:cs typeface="宋体" panose="02010600030101010101" pitchFamily="2" charset="-122"/>
              </a:rPr>
              <a:t>极度随机树</a:t>
            </a:r>
            <a:r>
              <a:rPr lang="en-US" altLang="zh-CN" sz="1600" kern="0" dirty="0">
                <a:solidFill>
                  <a:srgbClr val="000000"/>
                </a:solidFill>
                <a:effectLst/>
                <a:latin typeface="Calibri" panose="020F0502020204030204" pitchFamily="34" charset="0"/>
                <a:ea typeface="宋体" panose="02010600030101010101" pitchFamily="2" charset="-122"/>
              </a:rPr>
              <a:t>)</a:t>
            </a:r>
            <a:endParaRPr lang="en-US" altLang="zh-CN" sz="1600" dirty="0">
              <a:latin typeface="黑体" panose="02010609060101010101" pitchFamily="49" charset="-122"/>
              <a:ea typeface="黑体" panose="02010609060101010101" pitchFamily="49" charset="-122"/>
            </a:endParaRPr>
          </a:p>
          <a:p>
            <a:pPr>
              <a:lnSpc>
                <a:spcPct val="160000"/>
              </a:lnSpc>
            </a:pPr>
            <a:endParaRPr lang="en-US" altLang="zh-CN" sz="1600" dirty="0">
              <a:latin typeface="黑体" panose="02010609060101010101" pitchFamily="49" charset="-122"/>
              <a:ea typeface="黑体" panose="02010609060101010101" pitchFamily="49" charset="-122"/>
            </a:endParaRPr>
          </a:p>
          <a:p>
            <a:pPr>
              <a:lnSpc>
                <a:spcPct val="160000"/>
              </a:lnSpc>
            </a:pPr>
            <a:endParaRPr lang="en-US" altLang="zh-CN" sz="1600" dirty="0">
              <a:latin typeface="黑体" panose="02010609060101010101" pitchFamily="49" charset="-122"/>
              <a:ea typeface="黑体" panose="02010609060101010101" pitchFamily="49" charset="-122"/>
            </a:endParaRPr>
          </a:p>
          <a:p>
            <a:pPr>
              <a:lnSpc>
                <a:spcPct val="160000"/>
              </a:lnSpc>
            </a:pPr>
            <a:endParaRPr lang="en-US" altLang="zh-CN" sz="1600" dirty="0">
              <a:latin typeface="黑体" panose="02010609060101010101" pitchFamily="49" charset="-122"/>
              <a:ea typeface="黑体" panose="02010609060101010101" pitchFamily="49" charset="-122"/>
            </a:endParaRPr>
          </a:p>
          <a:p>
            <a:pPr>
              <a:lnSpc>
                <a:spcPct val="160000"/>
              </a:lnSpc>
            </a:pPr>
            <a:endParaRPr lang="en-US" altLang="zh-CN" sz="1600" dirty="0">
              <a:latin typeface="黑体" panose="02010609060101010101" pitchFamily="49" charset="-122"/>
              <a:ea typeface="黑体" panose="02010609060101010101" pitchFamily="49" charset="-122"/>
            </a:endParaRPr>
          </a:p>
          <a:p>
            <a:pPr algn="l"/>
            <a:r>
              <a:rPr lang="en-US" altLang="zh-CN" sz="1600" dirty="0">
                <a:latin typeface="黑体" panose="02010609060101010101" pitchFamily="49" charset="-122"/>
                <a:ea typeface="黑体" panose="02010609060101010101" pitchFamily="49" charset="-122"/>
              </a:rPr>
              <a:t>2</a:t>
            </a:r>
            <a:r>
              <a:rPr lang="zh-CN" altLang="en-US" sz="1600" dirty="0">
                <a:latin typeface="黑体" panose="02010609060101010101" pitchFamily="49" charset="-122"/>
                <a:ea typeface="黑体" panose="02010609060101010101" pitchFamily="49" charset="-122"/>
              </a:rPr>
              <a:t>：</a:t>
            </a:r>
            <a:r>
              <a:rPr lang="en-US" altLang="zh-CN" sz="16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RandomForest</a:t>
            </a:r>
            <a:r>
              <a:rPr lang="en-US" altLang="zh-CN" sz="1600" kern="0" dirty="0">
                <a:solidFill>
                  <a:srgbClr val="000000"/>
                </a:solidFill>
                <a:effectLst/>
                <a:latin typeface="Calibri" panose="020F0502020204030204" pitchFamily="34" charset="0"/>
                <a:ea typeface="宋体" panose="02010600030101010101" pitchFamily="2" charset="-122"/>
              </a:rPr>
              <a:t>(</a:t>
            </a:r>
            <a:r>
              <a:rPr lang="zh-CN" altLang="zh-CN" sz="1600" kern="0" dirty="0">
                <a:solidFill>
                  <a:srgbClr val="000000"/>
                </a:solidFill>
                <a:effectLst/>
                <a:ea typeface="微软雅黑" panose="020B0503020204020204" pitchFamily="34" charset="-122"/>
                <a:cs typeface="宋体" panose="02010600030101010101" pitchFamily="2" charset="-122"/>
              </a:rPr>
              <a:t>随机森林</a:t>
            </a:r>
            <a:r>
              <a:rPr lang="en-US" altLang="zh-CN" sz="1600" kern="0" dirty="0">
                <a:solidFill>
                  <a:srgbClr val="000000"/>
                </a:solidFill>
                <a:effectLst/>
                <a:latin typeface="Calibri" panose="020F0502020204030204" pitchFamily="34" charset="0"/>
                <a:ea typeface="宋体" panose="02010600030101010101" pitchFamily="2" charset="-122"/>
              </a:rPr>
              <a:t>)</a:t>
            </a:r>
            <a:endParaRPr lang="en-US" altLang="zh-CN" sz="1600" dirty="0">
              <a:latin typeface="黑体" panose="02010609060101010101" pitchFamily="49" charset="-122"/>
              <a:ea typeface="黑体" panose="02010609060101010101" pitchFamily="49" charset="-122"/>
            </a:endParaRPr>
          </a:p>
        </p:txBody>
      </p:sp>
      <p:sp>
        <p:nvSpPr>
          <p:cNvPr id="7" name="左大括号 6">
            <a:extLst>
              <a:ext uri="{FF2B5EF4-FFF2-40B4-BE49-F238E27FC236}">
                <a16:creationId xmlns:a16="http://schemas.microsoft.com/office/drawing/2014/main" id="{00895B42-046C-7246-425D-3D98ED9838FC}"/>
              </a:ext>
            </a:extLst>
          </p:cNvPr>
          <p:cNvSpPr/>
          <p:nvPr/>
        </p:nvSpPr>
        <p:spPr>
          <a:xfrm>
            <a:off x="1337867" y="3995803"/>
            <a:ext cx="1303941" cy="2293576"/>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82F6A70-EFBA-5C91-1471-9C2D8E83DDBC}"/>
              </a:ext>
            </a:extLst>
          </p:cNvPr>
          <p:cNvSpPr txBox="1"/>
          <p:nvPr/>
        </p:nvSpPr>
        <p:spPr>
          <a:xfrm>
            <a:off x="6641926" y="2162125"/>
            <a:ext cx="5013542" cy="3139321"/>
          </a:xfrm>
          <a:prstGeom prst="rect">
            <a:avLst/>
          </a:prstGeom>
          <a:noFill/>
        </p:spPr>
        <p:txBody>
          <a:bodyPr wrap="square">
            <a:spAutoFit/>
          </a:bodyPr>
          <a:lstStyle/>
          <a:p>
            <a:pPr indent="228600" algn="l"/>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  Bagging</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是并行集成学习的代表，使用自助采样方法</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(bootstrap sampling)</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，给定包含</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m</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个样本的数据集，可放回的抽样，采样出</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个采样集， 对于每个集合都训练一个弱学习器</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这里是决策树</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 然后用这些弱学习器的投票输出结果作为最后结果。</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kern="0" dirty="0">
                <a:solidFill>
                  <a:srgbClr val="000000"/>
                </a:solidFill>
                <a:effectLst/>
                <a:ea typeface="黑体" panose="02010609060101010101" pitchFamily="49" charset="-122"/>
                <a:cs typeface="宋体" panose="02010600030101010101" pitchFamily="2" charset="-122"/>
              </a:rPr>
              <a:t>        </a:t>
            </a:r>
            <a:r>
              <a:rPr lang="zh-CN" altLang="zh-CN" sz="1800" kern="0" dirty="0">
                <a:solidFill>
                  <a:srgbClr val="000000"/>
                </a:solidFill>
                <a:effectLst/>
                <a:ea typeface="黑体" panose="02010609060101010101" pitchFamily="49" charset="-122"/>
                <a:cs typeface="宋体" panose="02010600030101010101" pitchFamily="2" charset="-122"/>
              </a:rPr>
              <a:t>这两者都是</a:t>
            </a:r>
            <a:r>
              <a:rPr lang="en-US" altLang="zh-CN" sz="1800" kern="0" dirty="0">
                <a:solidFill>
                  <a:srgbClr val="000000"/>
                </a:solidFill>
                <a:effectLst/>
                <a:ea typeface="黑体" panose="02010609060101010101" pitchFamily="49" charset="-122"/>
                <a:cs typeface="宋体" panose="02010600030101010101" pitchFamily="2" charset="-122"/>
              </a:rPr>
              <a:t>bagging</a:t>
            </a:r>
            <a:r>
              <a:rPr lang="zh-CN" altLang="zh-CN" sz="1800" kern="0" dirty="0">
                <a:solidFill>
                  <a:srgbClr val="000000"/>
                </a:solidFill>
                <a:effectLst/>
                <a:ea typeface="黑体" panose="02010609060101010101" pitchFamily="49" charset="-122"/>
                <a:cs typeface="宋体" panose="02010600030101010101" pitchFamily="2" charset="-122"/>
              </a:rPr>
              <a:t>决策树模型，并加入随机属性选择，不同的是极度随机树的随机性比随机森林更大。</a:t>
            </a:r>
            <a:endParaRPr lang="en-US" altLang="zh-CN" sz="1800" kern="0" dirty="0">
              <a:solidFill>
                <a:srgbClr val="000000"/>
              </a:solidFill>
              <a:effectLst/>
              <a:ea typeface="黑体" panose="02010609060101010101" pitchFamily="49" charset="-122"/>
              <a:cs typeface="宋体" panose="02010600030101010101" pitchFamily="2" charset="-122"/>
            </a:endParaRPr>
          </a:p>
          <a:p>
            <a:r>
              <a:rPr lang="en-US" altLang="zh-CN" sz="1800" kern="0" dirty="0">
                <a:solidFill>
                  <a:srgbClr val="FF0000"/>
                </a:solidFill>
                <a:effectLst/>
                <a:latin typeface="Calibri" panose="020F0502020204030204" pitchFamily="34" charset="0"/>
                <a:ea typeface="黑体" panose="02010609060101010101" pitchFamily="49" charset="-122"/>
                <a:cs typeface="Calibri" panose="020F0502020204030204" pitchFamily="34" charset="0"/>
              </a:rPr>
              <a:t>         </a:t>
            </a:r>
            <a:r>
              <a:rPr lang="zh-CN" altLang="zh-CN" sz="1800" kern="0" dirty="0">
                <a:solidFill>
                  <a:srgbClr val="FF0000"/>
                </a:solidFill>
                <a:effectLst/>
                <a:latin typeface="Calibri" panose="020F0502020204030204" pitchFamily="34" charset="0"/>
                <a:ea typeface="黑体" panose="02010609060101010101" pitchFamily="49" charset="-122"/>
                <a:cs typeface="Calibri" panose="020F0502020204030204" pitchFamily="34" charset="0"/>
              </a:rPr>
              <a:t>随机属性选</a:t>
            </a:r>
            <a:r>
              <a:rPr lang="zh-CN" altLang="zh-CN" sz="1800" kern="0" dirty="0">
                <a:solidFill>
                  <a:srgbClr val="000000"/>
                </a:solidFill>
                <a:effectLst/>
                <a:latin typeface="Calibri" panose="020F0502020204030204" pitchFamily="34" charset="0"/>
                <a:ea typeface="黑体" panose="02010609060101010101" pitchFamily="49" charset="-122"/>
                <a:cs typeface="Calibri" panose="020F0502020204030204" pitchFamily="34" charset="0"/>
              </a:rPr>
              <a:t>择降低了每个决策树的准确性，但是</a:t>
            </a:r>
            <a:r>
              <a:rPr lang="zh-CN" altLang="zh-CN" sz="1800" kern="0" dirty="0">
                <a:solidFill>
                  <a:srgbClr val="FF0000"/>
                </a:solidFill>
                <a:effectLst/>
                <a:latin typeface="Calibri" panose="020F0502020204030204" pitchFamily="34" charset="0"/>
                <a:ea typeface="黑体" panose="02010609060101010101" pitchFamily="49" charset="-122"/>
                <a:cs typeface="Calibri" panose="020F0502020204030204" pitchFamily="34" charset="0"/>
              </a:rPr>
              <a:t>总体上提升了模型的泛化误差</a:t>
            </a:r>
            <a:r>
              <a:rPr lang="zh-CN" altLang="zh-CN" sz="1800" kern="0" dirty="0">
                <a:solidFill>
                  <a:srgbClr val="000000"/>
                </a:solidFill>
                <a:effectLst/>
                <a:latin typeface="Calibri" panose="020F0502020204030204" pitchFamily="34" charset="0"/>
                <a:ea typeface="黑体" panose="02010609060101010101" pitchFamily="49" charset="-122"/>
                <a:cs typeface="Calibri" panose="020F0502020204030204" pitchFamily="34" charset="0"/>
              </a:rPr>
              <a:t>。</a:t>
            </a:r>
            <a:r>
              <a:rPr lang="en-US" altLang="zh-CN" sz="1800" kern="0" dirty="0">
                <a:solidFill>
                  <a:srgbClr val="000000"/>
                </a:solidFill>
                <a:effectLst/>
                <a:latin typeface="Calibri" panose="020F0502020204030204" pitchFamily="34" charset="0"/>
                <a:ea typeface="黑体" panose="02010609060101010101" pitchFamily="49" charset="-122"/>
              </a:rPr>
              <a:t> </a:t>
            </a:r>
            <a:endParaRPr lang="zh-CN" altLang="en-US" dirty="0"/>
          </a:p>
        </p:txBody>
      </p:sp>
      <p:pic>
        <p:nvPicPr>
          <p:cNvPr id="6" name="图片 5">
            <a:extLst>
              <a:ext uri="{FF2B5EF4-FFF2-40B4-BE49-F238E27FC236}">
                <a16:creationId xmlns:a16="http://schemas.microsoft.com/office/drawing/2014/main" id="{DD18E70A-FDC9-DE5A-E7FB-84A75DA888AE}"/>
              </a:ext>
            </a:extLst>
          </p:cNvPr>
          <p:cNvPicPr>
            <a:picLocks noChangeAspect="1"/>
          </p:cNvPicPr>
          <p:nvPr/>
        </p:nvPicPr>
        <p:blipFill>
          <a:blip r:embed="rId3"/>
          <a:stretch>
            <a:fillRect/>
          </a:stretch>
        </p:blipFill>
        <p:spPr>
          <a:xfrm>
            <a:off x="0" y="727445"/>
            <a:ext cx="6396470" cy="2519975"/>
          </a:xfrm>
          <a:prstGeom prst="rect">
            <a:avLst/>
          </a:prstGeom>
        </p:spPr>
      </p:pic>
    </p:spTree>
    <p:extLst>
      <p:ext uri="{BB962C8B-B14F-4D97-AF65-F5344CB8AC3E}">
        <p14:creationId xmlns:p14="http://schemas.microsoft.com/office/powerpoint/2010/main" val="150704104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21621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r>
              <a:rPr lang="en-US" altLang="zh-CN" sz="2400" b="1" dirty="0">
                <a:solidFill>
                  <a:schemeClr val="bg1"/>
                </a:solidFill>
                <a:latin typeface="微软雅黑" panose="020B0503020204020204" pitchFamily="34" charset="-122"/>
                <a:ea typeface="微软雅黑" panose="020B0503020204020204" pitchFamily="34" charset="-122"/>
              </a:rPr>
              <a:t>:Boosting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74774AD-D49F-F3E9-8BBA-08BA589F0212}"/>
              </a:ext>
            </a:extLst>
          </p:cNvPr>
          <p:cNvSpPr txBox="1"/>
          <p:nvPr/>
        </p:nvSpPr>
        <p:spPr>
          <a:xfrm>
            <a:off x="0" y="4809804"/>
            <a:ext cx="2014703" cy="463653"/>
          </a:xfrm>
          <a:prstGeom prst="rect">
            <a:avLst/>
          </a:prstGeom>
          <a:noFill/>
        </p:spPr>
        <p:txBody>
          <a:bodyPr wrap="square">
            <a:spAutoFit/>
          </a:bodyPr>
          <a:lstStyle/>
          <a:p>
            <a:pPr>
              <a:lnSpc>
                <a:spcPct val="160000"/>
              </a:lnSpc>
            </a:pPr>
            <a:r>
              <a:rPr lang="en-US" altLang="zh-CN" dirty="0">
                <a:latin typeface="黑体" panose="02010609060101010101" pitchFamily="49" charset="-122"/>
                <a:ea typeface="黑体" panose="02010609060101010101" pitchFamily="49" charset="-122"/>
              </a:rPr>
              <a:t>Boosting</a:t>
            </a:r>
          </a:p>
        </p:txBody>
      </p:sp>
      <p:sp>
        <p:nvSpPr>
          <p:cNvPr id="5" name="文本框 4">
            <a:extLst>
              <a:ext uri="{FF2B5EF4-FFF2-40B4-BE49-F238E27FC236}">
                <a16:creationId xmlns:a16="http://schemas.microsoft.com/office/drawing/2014/main" id="{9C79FA30-E766-D767-AE88-330F9CA698A1}"/>
              </a:ext>
            </a:extLst>
          </p:cNvPr>
          <p:cNvSpPr txBox="1"/>
          <p:nvPr/>
        </p:nvSpPr>
        <p:spPr>
          <a:xfrm>
            <a:off x="2814378" y="4098426"/>
            <a:ext cx="2911061" cy="2088329"/>
          </a:xfrm>
          <a:prstGeom prst="rect">
            <a:avLst/>
          </a:prstGeom>
          <a:noFill/>
        </p:spPr>
        <p:txBody>
          <a:bodyPr wrap="square">
            <a:spAutoFit/>
          </a:bodyPr>
          <a:lstStyle/>
          <a:p>
            <a:pPr algn="l"/>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1</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LightGBMXT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2</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LightGBMLarge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3</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LightGBM</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4</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CatBoost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5</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XGBoost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左大括号 6">
            <a:extLst>
              <a:ext uri="{FF2B5EF4-FFF2-40B4-BE49-F238E27FC236}">
                <a16:creationId xmlns:a16="http://schemas.microsoft.com/office/drawing/2014/main" id="{00895B42-046C-7246-425D-3D98ED9838FC}"/>
              </a:ext>
            </a:extLst>
          </p:cNvPr>
          <p:cNvSpPr/>
          <p:nvPr/>
        </p:nvSpPr>
        <p:spPr>
          <a:xfrm>
            <a:off x="1337867" y="3995803"/>
            <a:ext cx="1303941" cy="2293576"/>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82F6A70-EFBA-5C91-1471-9C2D8E83DDBC}"/>
              </a:ext>
            </a:extLst>
          </p:cNvPr>
          <p:cNvSpPr txBox="1"/>
          <p:nvPr/>
        </p:nvSpPr>
        <p:spPr>
          <a:xfrm>
            <a:off x="6015625" y="831443"/>
            <a:ext cx="5520846" cy="5632311"/>
          </a:xfrm>
          <a:prstGeom prst="rect">
            <a:avLst/>
          </a:prstGeom>
          <a:noFill/>
        </p:spPr>
        <p:txBody>
          <a:bodyPr wrap="square">
            <a:spAutoFit/>
          </a:bodyPr>
          <a:lstStyle/>
          <a:p>
            <a:pPr indent="228600" algn="l"/>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  </a:t>
            </a:r>
            <a:r>
              <a:rPr lang="en-US" altLang="zh-CN" sz="1800" kern="100" dirty="0">
                <a:effectLst/>
                <a:latin typeface="黑体" panose="02010609060101010101" pitchFamily="49" charset="-122"/>
                <a:ea typeface="等线" panose="02010600030101010101" pitchFamily="2" charset="-122"/>
                <a:cs typeface="Times New Roman" panose="02020603050405020304" pitchFamily="18" charset="0"/>
              </a:rPr>
              <a:t>Boosting </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是一族可将弱学习器提升为强学习器的算法：先从初始训练集训练出一个基学习器，再根据基学习器的表现对训练样本分布进行调整，使得先前基学习器做错的训练样本在后续受到更多关注， 然后基于调整后的样本分布来训练下一个基学习器</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如此重复进行，直至基学习器数目达到事先指定的值 最终将这个基学习器进行加权结合。</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    </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CatBoost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采用完全对称树作为基模型，采用排序提升来对抗样本噪声提升泛化误差。</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XGBoost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对损失函数进行二阶展开，利用其一二阶梯度来做优化，据此作为分支条件，并加入正则化和近似分割的方法防止过拟合。但是由于</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XGBoost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存储消耗较大，</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LightGB</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采用</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Histogram</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的决策树算法，采用单边梯度采样和</a:t>
            </a:r>
            <a:r>
              <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Cache</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命中率优化加入并行，提升了训练速度。</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LightGBMXT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算法则是采用提升树来进行替代决策树，</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LightGBMLarge</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则是相比前者提升了叶节点数目。</a:t>
            </a:r>
            <a:r>
              <a:rPr lang="zh-CN" altLang="zh-CN" sz="1800" kern="0" dirty="0">
                <a:solidFill>
                  <a:srgbClr val="FF0000"/>
                </a:solidFill>
                <a:effectLst/>
                <a:latin typeface="Calibri" panose="020F0502020204030204" pitchFamily="34" charset="0"/>
                <a:ea typeface="黑体" panose="02010609060101010101" pitchFamily="49" charset="-122"/>
                <a:cs typeface="Calibri" panose="020F0502020204030204" pitchFamily="34" charset="0"/>
              </a:rPr>
              <a:t>通过多个基学习器的相继学习，可以基于学习能力很弱的基学习器增强为很强的集成模型。</a:t>
            </a:r>
            <a:endPar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0" dirty="0">
                <a:solidFill>
                  <a:srgbClr val="000000"/>
                </a:solidFill>
                <a:effectLst/>
                <a:latin typeface="Calibri" panose="020F0502020204030204" pitchFamily="34" charset="0"/>
                <a:ea typeface="黑体" panose="02010609060101010101" pitchFamily="49" charset="-122"/>
                <a:cs typeface="Times New Roman" panose="02020603050405020304" pitchFamily="18" charset="0"/>
              </a:rPr>
              <a:t> </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2" name="图片 1">
            <a:extLst>
              <a:ext uri="{FF2B5EF4-FFF2-40B4-BE49-F238E27FC236}">
                <a16:creationId xmlns:a16="http://schemas.microsoft.com/office/drawing/2014/main" id="{4ABD8D82-C345-F86C-D904-358F00406BCA}"/>
              </a:ext>
            </a:extLst>
          </p:cNvPr>
          <p:cNvPicPr>
            <a:picLocks noChangeAspect="1"/>
          </p:cNvPicPr>
          <p:nvPr/>
        </p:nvPicPr>
        <p:blipFill>
          <a:blip r:embed="rId3"/>
          <a:stretch>
            <a:fillRect/>
          </a:stretch>
        </p:blipFill>
        <p:spPr>
          <a:xfrm>
            <a:off x="0" y="757110"/>
            <a:ext cx="5943600" cy="2672280"/>
          </a:xfrm>
          <a:prstGeom prst="rect">
            <a:avLst/>
          </a:prstGeom>
        </p:spPr>
      </p:pic>
    </p:spTree>
    <p:extLst>
      <p:ext uri="{BB962C8B-B14F-4D97-AF65-F5344CB8AC3E}">
        <p14:creationId xmlns:p14="http://schemas.microsoft.com/office/powerpoint/2010/main" val="281597809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408258"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r>
              <a:rPr lang="en-US" altLang="zh-CN" sz="2400" b="1" dirty="0">
                <a:solidFill>
                  <a:schemeClr val="bg1"/>
                </a:solidFill>
                <a:latin typeface="微软雅黑" panose="020B0503020204020204" pitchFamily="34" charset="-122"/>
                <a:ea typeface="微软雅黑" panose="020B0503020204020204" pitchFamily="34" charset="-122"/>
              </a:rPr>
              <a:t>:Clustering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774774AD-D49F-F3E9-8BBA-08BA589F0212}"/>
              </a:ext>
            </a:extLst>
          </p:cNvPr>
          <p:cNvSpPr txBox="1"/>
          <p:nvPr/>
        </p:nvSpPr>
        <p:spPr>
          <a:xfrm>
            <a:off x="0" y="4809804"/>
            <a:ext cx="2014703" cy="463653"/>
          </a:xfrm>
          <a:prstGeom prst="rect">
            <a:avLst/>
          </a:prstGeom>
          <a:noFill/>
        </p:spPr>
        <p:txBody>
          <a:bodyPr wrap="square">
            <a:spAutoFit/>
          </a:bodyPr>
          <a:lstStyle/>
          <a:p>
            <a:pPr>
              <a:lnSpc>
                <a:spcPct val="160000"/>
              </a:lnSpc>
            </a:pPr>
            <a:r>
              <a:rPr lang="en-US" altLang="zh-CN" dirty="0">
                <a:latin typeface="黑体" panose="02010609060101010101" pitchFamily="49" charset="-122"/>
                <a:ea typeface="黑体" panose="02010609060101010101" pitchFamily="49" charset="-122"/>
              </a:rPr>
              <a:t>Clustering</a:t>
            </a:r>
          </a:p>
        </p:txBody>
      </p:sp>
      <p:sp>
        <p:nvSpPr>
          <p:cNvPr id="5" name="文本框 4">
            <a:extLst>
              <a:ext uri="{FF2B5EF4-FFF2-40B4-BE49-F238E27FC236}">
                <a16:creationId xmlns:a16="http://schemas.microsoft.com/office/drawing/2014/main" id="{9C79FA30-E766-D767-AE88-330F9CA698A1}"/>
              </a:ext>
            </a:extLst>
          </p:cNvPr>
          <p:cNvSpPr txBox="1"/>
          <p:nvPr/>
        </p:nvSpPr>
        <p:spPr>
          <a:xfrm>
            <a:off x="2747433" y="3908800"/>
            <a:ext cx="2911061" cy="2813206"/>
          </a:xfrm>
          <a:prstGeom prst="rect">
            <a:avLst/>
          </a:prstGeom>
          <a:noFill/>
        </p:spPr>
        <p:txBody>
          <a:bodyPr wrap="square">
            <a:spAutoFit/>
          </a:bodyPr>
          <a:lstStyle/>
          <a:p>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1</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KNeighborsDist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endParaRPr lang="en-US" altLang="zh-CN" kern="0" dirty="0">
              <a:solidFill>
                <a:srgbClr val="000000"/>
              </a:solidFill>
              <a:latin typeface="黑体" panose="02010609060101010101" pitchFamily="49" charset="-122"/>
              <a:ea typeface="等线" panose="02010600030101010101" pitchFamily="2" charset="-122"/>
              <a:cs typeface="宋体" panose="02010600030101010101" pitchFamily="2" charset="-122"/>
            </a:endParaRPr>
          </a:p>
          <a:p>
            <a:pPr>
              <a:lnSpc>
                <a:spcPct val="160000"/>
              </a:lnSpc>
            </a:pPr>
            <a:endPar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endParaRPr>
          </a:p>
          <a:p>
            <a:pPr>
              <a:lnSpc>
                <a:spcPct val="160000"/>
              </a:lnSpc>
            </a:pPr>
            <a:endParaRPr lang="en-US" altLang="zh-CN" kern="0" dirty="0">
              <a:solidFill>
                <a:srgbClr val="000000"/>
              </a:solidFill>
              <a:latin typeface="黑体" panose="02010609060101010101" pitchFamily="49" charset="-122"/>
              <a:ea typeface="等线" panose="02010600030101010101" pitchFamily="2" charset="-122"/>
              <a:cs typeface="宋体" panose="02010600030101010101" pitchFamily="2" charset="-122"/>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2</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KNeighborsUnif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左大括号 6">
            <a:extLst>
              <a:ext uri="{FF2B5EF4-FFF2-40B4-BE49-F238E27FC236}">
                <a16:creationId xmlns:a16="http://schemas.microsoft.com/office/drawing/2014/main" id="{00895B42-046C-7246-425D-3D98ED9838FC}"/>
              </a:ext>
            </a:extLst>
          </p:cNvPr>
          <p:cNvSpPr/>
          <p:nvPr/>
        </p:nvSpPr>
        <p:spPr>
          <a:xfrm>
            <a:off x="1337867" y="3995803"/>
            <a:ext cx="1303941" cy="2293576"/>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82F6A70-EFBA-5C91-1471-9C2D8E83DDBC}"/>
              </a:ext>
            </a:extLst>
          </p:cNvPr>
          <p:cNvSpPr txBox="1"/>
          <p:nvPr/>
        </p:nvSpPr>
        <p:spPr>
          <a:xfrm>
            <a:off x="6405466" y="1165541"/>
            <a:ext cx="5013542" cy="4801314"/>
          </a:xfrm>
          <a:prstGeom prst="rect">
            <a:avLst/>
          </a:prstGeom>
          <a:noFill/>
        </p:spPr>
        <p:txBody>
          <a:bodyPr wrap="square">
            <a:spAutoFit/>
          </a:bodyPr>
          <a:lstStyle/>
          <a:p>
            <a:pPr indent="228600" algn="l"/>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  </a:t>
            </a:r>
            <a:r>
              <a:rPr lang="en-US" altLang="zh-CN" sz="1800" kern="100" dirty="0">
                <a:effectLst/>
                <a:latin typeface="黑体" panose="02010609060101010101" pitchFamily="49" charset="-122"/>
                <a:ea typeface="等线" panose="02010600030101010101" pitchFamily="2" charset="-122"/>
                <a:cs typeface="Times New Roman" panose="02020603050405020304" pitchFamily="18" charset="0"/>
              </a:rPr>
              <a:t>k-</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近邻</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(KNN)</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是一种常用的</a:t>
            </a:r>
            <a:r>
              <a:rPr lang="zh-CN" altLang="en-US" kern="100" dirty="0">
                <a:latin typeface="等线" panose="02010600030101010101" pitchFamily="2" charset="-122"/>
                <a:ea typeface="黑体" panose="02010609060101010101" pitchFamily="49" charset="-122"/>
                <a:cs typeface="Times New Roman" panose="02020603050405020304" pitchFamily="18" charset="0"/>
              </a:rPr>
              <a:t>无</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监督学习方法，给定测试样本，基于某种距离度量找出练集中与其最靠近的 </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k</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个训练样本，然后基于这</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k</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个的信息来进行预测 在分类任务中可使用</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投票法</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即选择这 个样本中出现最多的类别标记作为预测结果</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在回归任务中时使用平均法，即将</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k</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个样本的实值输出标记平均值作为预测结果</a:t>
            </a:r>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还可基于距离远近进行加权平均或加权投票，距离越近的样本权重越大。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28600" algn="l"/>
            <a:r>
              <a:rPr lang="en-US" altLang="zh-CN" sz="1800" kern="0" dirty="0">
                <a:solidFill>
                  <a:srgbClr val="000000"/>
                </a:solidFill>
                <a:effectLst/>
                <a:latin typeface="黑体" panose="02010609060101010101" pitchFamily="49" charset="-122"/>
                <a:ea typeface="等线" panose="02010600030101010101" pitchFamily="2" charset="-122"/>
                <a:cs typeface="Calibri" panose="020F0502020204030204" pitchFamily="34" charset="0"/>
              </a:rPr>
              <a:t>  </a:t>
            </a:r>
            <a:r>
              <a:rPr lang="en-US" altLang="zh-CN" sz="1800" kern="0" dirty="0" err="1">
                <a:solidFill>
                  <a:srgbClr val="000000"/>
                </a:solidFill>
                <a:effectLst/>
                <a:latin typeface="黑体" panose="02010609060101010101" pitchFamily="49" charset="-122"/>
                <a:ea typeface="等线" panose="02010600030101010101" pitchFamily="2" charset="-122"/>
                <a:cs typeface="Calibri" panose="020F0502020204030204" pitchFamily="34" charset="0"/>
              </a:rPr>
              <a:t>D</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ist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和</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Unif</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的区别主要是样本的投票权重不同，</a:t>
            </a:r>
            <a:r>
              <a:rPr lang="en-US" altLang="zh-CN" sz="1800" kern="0" dirty="0" err="1">
                <a:solidFill>
                  <a:srgbClr val="000000"/>
                </a:solidFill>
                <a:effectLst/>
                <a:latin typeface="等线" panose="02010600030101010101" pitchFamily="2" charset="-122"/>
                <a:ea typeface="黑体" panose="02010609060101010101" pitchFamily="49" charset="-122"/>
                <a:cs typeface="宋体" panose="02010600030101010101" pitchFamily="2" charset="-122"/>
              </a:rPr>
              <a:t>Dist</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是基于距离的权重，</a:t>
            </a:r>
            <a:r>
              <a:rPr lang="en-US" altLang="zh-CN" sz="1800" kern="0" dirty="0" err="1">
                <a:solidFill>
                  <a:srgbClr val="000000"/>
                </a:solidFill>
                <a:effectLst/>
                <a:latin typeface="黑体" panose="02010609060101010101" pitchFamily="49" charset="-122"/>
                <a:ea typeface="等线" panose="02010600030101010101" pitchFamily="2" charset="-122"/>
                <a:cs typeface="Calibri" panose="020F0502020204030204" pitchFamily="34" charset="0"/>
              </a:rPr>
              <a:t>U</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nif</a:t>
            </a:r>
            <a:r>
              <a:rPr lang="zh-CN"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rPr>
              <a:t>是基于等比的投票权重。</a:t>
            </a:r>
            <a:endParaRPr lang="en-US" altLang="zh-CN" sz="1800" kern="0" dirty="0">
              <a:solidFill>
                <a:srgbClr val="000000"/>
              </a:solidFill>
              <a:effectLst/>
              <a:latin typeface="等线" panose="02010600030101010101" pitchFamily="2" charset="-122"/>
              <a:ea typeface="黑体" panose="02010609060101010101" pitchFamily="49" charset="-122"/>
              <a:cs typeface="宋体" panose="02010600030101010101" pitchFamily="2" charset="-122"/>
            </a:endParaRPr>
          </a:p>
          <a:p>
            <a:pPr algn="l"/>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此类学习技术在训练阶段仅仅是把样本保存起来，</a:t>
            </a:r>
            <a:r>
              <a:rPr lang="zh-CN" altLang="zh-CN" sz="1800" kern="100" dirty="0">
                <a:solidFill>
                  <a:srgbClr val="FF0000"/>
                </a:solidFill>
                <a:effectLst/>
                <a:latin typeface="等线" panose="02010600030101010101" pitchFamily="2" charset="-122"/>
                <a:ea typeface="黑体" panose="02010609060101010101" pitchFamily="49" charset="-122"/>
                <a:cs typeface="Times New Roman" panose="02020603050405020304" pitchFamily="18" charset="0"/>
              </a:rPr>
              <a:t>训练时间开为零</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。最近邻分类器虽简单，但它的</a:t>
            </a:r>
            <a:r>
              <a:rPr lang="zh-CN" altLang="zh-CN" sz="1800" kern="100" dirty="0">
                <a:solidFill>
                  <a:srgbClr val="FF0000"/>
                </a:solidFill>
                <a:effectLst/>
                <a:latin typeface="等线" panose="02010600030101010101" pitchFamily="2" charset="-122"/>
                <a:ea typeface="黑体" panose="02010609060101010101" pitchFamily="49" charset="-122"/>
                <a:cs typeface="Times New Roman" panose="02020603050405020304" pitchFamily="18" charset="0"/>
              </a:rPr>
              <a:t>泛化错误率不超过贝叶斯最优分类器的错误率的两倍</a:t>
            </a:r>
            <a:r>
              <a:rPr lang="en-US" altLang="zh-CN" sz="1800" kern="100" dirty="0">
                <a:solidFill>
                  <a:srgbClr val="FF0000"/>
                </a:solidFill>
                <a:effectLst/>
                <a:latin typeface="等线" panose="02010600030101010101" pitchFamily="2" charset="-122"/>
                <a:ea typeface="黑体" panose="02010609060101010101" pitchFamily="49" charset="-122"/>
                <a:cs typeface="Times New Roman" panose="02020603050405020304" pitchFamily="18" charset="0"/>
              </a:rPr>
              <a:t>!</a:t>
            </a:r>
            <a:endPar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a:p>
            <a:pPr indent="228600"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9" name="图片 8">
            <a:extLst>
              <a:ext uri="{FF2B5EF4-FFF2-40B4-BE49-F238E27FC236}">
                <a16:creationId xmlns:a16="http://schemas.microsoft.com/office/drawing/2014/main" id="{80476A53-4B05-7803-B785-E04261E68C38}"/>
              </a:ext>
            </a:extLst>
          </p:cNvPr>
          <p:cNvPicPr>
            <a:picLocks noChangeAspect="1"/>
          </p:cNvPicPr>
          <p:nvPr/>
        </p:nvPicPr>
        <p:blipFill>
          <a:blip r:embed="rId3"/>
          <a:stretch>
            <a:fillRect/>
          </a:stretch>
        </p:blipFill>
        <p:spPr>
          <a:xfrm>
            <a:off x="167958" y="1181427"/>
            <a:ext cx="4899641" cy="2247573"/>
          </a:xfrm>
          <a:prstGeom prst="rect">
            <a:avLst/>
          </a:prstGeom>
        </p:spPr>
      </p:pic>
    </p:spTree>
    <p:extLst>
      <p:ext uri="{BB962C8B-B14F-4D97-AF65-F5344CB8AC3E}">
        <p14:creationId xmlns:p14="http://schemas.microsoft.com/office/powerpoint/2010/main" val="2903721044"/>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216219"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神经网络</a:t>
            </a:r>
          </a:p>
        </p:txBody>
      </p:sp>
      <p:sp>
        <p:nvSpPr>
          <p:cNvPr id="4" name="文本框 3">
            <a:extLst>
              <a:ext uri="{FF2B5EF4-FFF2-40B4-BE49-F238E27FC236}">
                <a16:creationId xmlns:a16="http://schemas.microsoft.com/office/drawing/2014/main" id="{774774AD-D49F-F3E9-8BBA-08BA589F0212}"/>
              </a:ext>
            </a:extLst>
          </p:cNvPr>
          <p:cNvSpPr txBox="1"/>
          <p:nvPr/>
        </p:nvSpPr>
        <p:spPr>
          <a:xfrm>
            <a:off x="220478" y="4803350"/>
            <a:ext cx="2014703" cy="463653"/>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神经网络</a:t>
            </a:r>
            <a:endParaRPr lang="en-US" altLang="zh-CN" dirty="0">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9C79FA30-E766-D767-AE88-330F9CA698A1}"/>
              </a:ext>
            </a:extLst>
          </p:cNvPr>
          <p:cNvSpPr txBox="1"/>
          <p:nvPr/>
        </p:nvSpPr>
        <p:spPr>
          <a:xfrm>
            <a:off x="2672497" y="4006324"/>
            <a:ext cx="2757756" cy="3090205"/>
          </a:xfrm>
          <a:prstGeom prst="rect">
            <a:avLst/>
          </a:prstGeom>
          <a:noFill/>
        </p:spPr>
        <p:txBody>
          <a:bodyPr wrap="square">
            <a:spAutoFit/>
          </a:bodyPr>
          <a:lstStyle/>
          <a:p>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1</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NeuralNetTorch</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endParaRPr lang="en-US" altLang="zh-CN" kern="0" dirty="0">
              <a:solidFill>
                <a:srgbClr val="000000"/>
              </a:solidFill>
              <a:latin typeface="黑体" panose="02010609060101010101" pitchFamily="49" charset="-122"/>
              <a:ea typeface="等线" panose="02010600030101010101" pitchFamily="2" charset="-122"/>
              <a:cs typeface="宋体" panose="02010600030101010101" pitchFamily="2" charset="-122"/>
            </a:endParaRPr>
          </a:p>
          <a:p>
            <a:pPr>
              <a:lnSpc>
                <a:spcPct val="160000"/>
              </a:lnSpc>
            </a:pPr>
            <a:endPar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endParaRPr>
          </a:p>
          <a:p>
            <a:pPr>
              <a:lnSpc>
                <a:spcPct val="160000"/>
              </a:lnSpc>
            </a:pPr>
            <a:r>
              <a:rPr lang="en-US" altLang="zh-CN"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2</a:t>
            </a:r>
            <a:r>
              <a:rPr lang="zh-CN" altLang="en-US" sz="1800" kern="0" dirty="0">
                <a:solidFill>
                  <a:srgbClr val="000000"/>
                </a:solidFill>
                <a:effectLst/>
                <a:latin typeface="黑体" panose="02010609060101010101" pitchFamily="49" charset="-122"/>
                <a:ea typeface="等线" panose="02010600030101010101" pitchFamily="2" charset="-122"/>
                <a:cs typeface="宋体" panose="02010600030101010101" pitchFamily="2" charset="-122"/>
              </a:rPr>
              <a:t>：</a:t>
            </a:r>
            <a:r>
              <a:rPr lang="en-US" altLang="zh-CN" sz="1800" kern="0" dirty="0" err="1">
                <a:solidFill>
                  <a:srgbClr val="000000"/>
                </a:solidFill>
                <a:effectLst/>
                <a:latin typeface="黑体" panose="02010609060101010101" pitchFamily="49" charset="-122"/>
                <a:ea typeface="等线" panose="02010600030101010101" pitchFamily="2" charset="-122"/>
                <a:cs typeface="宋体" panose="02010600030101010101" pitchFamily="2" charset="-122"/>
              </a:rPr>
              <a:t>NeuralNetFastAI</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nSpc>
                <a:spcPct val="160000"/>
              </a:lnSpc>
            </a:pP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左大括号 6">
            <a:extLst>
              <a:ext uri="{FF2B5EF4-FFF2-40B4-BE49-F238E27FC236}">
                <a16:creationId xmlns:a16="http://schemas.microsoft.com/office/drawing/2014/main" id="{00895B42-046C-7246-425D-3D98ED9838FC}"/>
              </a:ext>
            </a:extLst>
          </p:cNvPr>
          <p:cNvSpPr/>
          <p:nvPr/>
        </p:nvSpPr>
        <p:spPr>
          <a:xfrm>
            <a:off x="1337867" y="3995803"/>
            <a:ext cx="1303941" cy="2293576"/>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F82F6A70-EFBA-5C91-1471-9C2D8E83DDBC}"/>
              </a:ext>
            </a:extLst>
          </p:cNvPr>
          <p:cNvSpPr txBox="1"/>
          <p:nvPr/>
        </p:nvSpPr>
        <p:spPr>
          <a:xfrm>
            <a:off x="5921679" y="4126928"/>
            <a:ext cx="5013542" cy="2031325"/>
          </a:xfrm>
          <a:prstGeom prst="rect">
            <a:avLst/>
          </a:prstGeom>
          <a:noFill/>
        </p:spPr>
        <p:txBody>
          <a:bodyPr wrap="square">
            <a:spAutoFit/>
          </a:bodyPr>
          <a:lstStyle/>
          <a:p>
            <a:pPr indent="165100" algn="l"/>
            <a:r>
              <a:rPr lang="en-US" altLang="zh-CN" sz="1800" kern="100" dirty="0">
                <a:effectLst/>
                <a:latin typeface="等线" panose="02010600030101010101" pitchFamily="2" charset="-122"/>
                <a:ea typeface="黑体"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黑体" panose="02010609060101010101" pitchFamily="49" charset="-122"/>
                <a:cs typeface="Times New Roman" panose="02020603050405020304" pitchFamily="18" charset="0"/>
              </a:rPr>
              <a:t>目前深度学习最主流最常见的模型，通过深层和多隐藏层节点从而实现万能拟合。</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r>
              <a:rPr lang="en-US" altLang="zh-CN" sz="1800" dirty="0">
                <a:effectLst/>
                <a:ea typeface="黑体" panose="02010609060101010101" pitchFamily="49" charset="-122"/>
                <a:cs typeface="Times New Roman" panose="02020603050405020304" pitchFamily="18" charset="0"/>
              </a:rPr>
              <a:t>       </a:t>
            </a:r>
            <a:r>
              <a:rPr lang="zh-CN" altLang="zh-CN" sz="1800" dirty="0">
                <a:effectLst/>
                <a:ea typeface="黑体" panose="02010609060101010101" pitchFamily="49" charset="-122"/>
                <a:cs typeface="Times New Roman" panose="02020603050405020304" pitchFamily="18" charset="0"/>
              </a:rPr>
              <a:t>利用反向传播进行梯度优化，</a:t>
            </a:r>
            <a:r>
              <a:rPr lang="zh-CN" altLang="zh-CN" sz="1800" dirty="0">
                <a:solidFill>
                  <a:srgbClr val="FF0000"/>
                </a:solidFill>
                <a:effectLst/>
                <a:ea typeface="黑体" panose="02010609060101010101" pitchFamily="49" charset="-122"/>
                <a:cs typeface="Times New Roman" panose="02020603050405020304" pitchFamily="18" charset="0"/>
              </a:rPr>
              <a:t>增加</a:t>
            </a:r>
            <a:r>
              <a:rPr lang="en-US" altLang="zh-CN" sz="1800" dirty="0">
                <a:solidFill>
                  <a:srgbClr val="FF0000"/>
                </a:solidFill>
                <a:effectLst/>
                <a:ea typeface="黑体" panose="02010609060101010101" pitchFamily="49" charset="-122"/>
                <a:cs typeface="Times New Roman" panose="02020603050405020304" pitchFamily="18" charset="0"/>
              </a:rPr>
              <a:t>GPU</a:t>
            </a:r>
            <a:r>
              <a:rPr lang="zh-CN" altLang="zh-CN" sz="1800" dirty="0">
                <a:solidFill>
                  <a:srgbClr val="FF0000"/>
                </a:solidFill>
                <a:effectLst/>
                <a:ea typeface="黑体" panose="02010609060101010101" pitchFamily="49" charset="-122"/>
                <a:cs typeface="Times New Roman" panose="02020603050405020304" pitchFamily="18" charset="0"/>
              </a:rPr>
              <a:t>并行训练速度较快</a:t>
            </a:r>
            <a:r>
              <a:rPr lang="zh-CN" altLang="en-US" dirty="0">
                <a:solidFill>
                  <a:srgbClr val="FF0000"/>
                </a:solidFill>
                <a:ea typeface="黑体" panose="02010609060101010101" pitchFamily="49" charset="-122"/>
                <a:cs typeface="Times New Roman" panose="02020603050405020304" pitchFamily="18" charset="0"/>
              </a:rPr>
              <a:t>。</a:t>
            </a:r>
            <a:endParaRPr lang="en-US" altLang="zh-CN" dirty="0">
              <a:solidFill>
                <a:srgbClr val="FF0000"/>
              </a:solidFill>
              <a:ea typeface="黑体" panose="02010609060101010101" pitchFamily="49" charset="-122"/>
              <a:cs typeface="Times New Roman" panose="02020603050405020304" pitchFamily="18" charset="0"/>
            </a:endParaRPr>
          </a:p>
          <a:p>
            <a:r>
              <a:rPr lang="en-US" altLang="zh-CN" sz="1800" dirty="0">
                <a:effectLst/>
                <a:ea typeface="黑体" panose="02010609060101010101" pitchFamily="49" charset="-122"/>
                <a:cs typeface="Times New Roman" panose="02020603050405020304" pitchFamily="18" charset="0"/>
              </a:rPr>
              <a:t>       </a:t>
            </a:r>
            <a:r>
              <a:rPr lang="zh-CN" altLang="zh-CN" sz="1800" dirty="0">
                <a:effectLst/>
                <a:ea typeface="黑体" panose="02010609060101010101" pitchFamily="49" charset="-122"/>
                <a:cs typeface="Times New Roman" panose="02020603050405020304" pitchFamily="18" charset="0"/>
              </a:rPr>
              <a:t>通过仿射层的线性计算和激活层的非线性实现万能近似，</a:t>
            </a:r>
            <a:r>
              <a:rPr lang="zh-CN" altLang="zh-CN" sz="1800" dirty="0">
                <a:solidFill>
                  <a:srgbClr val="FF0000"/>
                </a:solidFill>
                <a:effectLst/>
                <a:ea typeface="黑体" panose="02010609060101010101" pitchFamily="49" charset="-122"/>
                <a:cs typeface="Times New Roman" panose="02020603050405020304" pitchFamily="18" charset="0"/>
              </a:rPr>
              <a:t>只要数据集够多，都能得到不错的效果。</a:t>
            </a:r>
            <a:r>
              <a:rPr lang="en-US" altLang="zh-CN" sz="1800" kern="0" dirty="0">
                <a:solidFill>
                  <a:srgbClr val="FF0000"/>
                </a:solidFill>
                <a:effectLst/>
                <a:latin typeface="Calibri" panose="020F0502020204030204" pitchFamily="34" charset="0"/>
                <a:ea typeface="宋体" panose="02010600030101010101" pitchFamily="2" charset="-122"/>
              </a:rPr>
              <a:t> </a:t>
            </a:r>
            <a:endParaRPr lang="zh-CN" altLang="zh-CN" sz="1800" kern="100" dirty="0">
              <a:solidFill>
                <a:srgbClr val="FF0000"/>
              </a:solidFill>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106E0F7F-DAF1-B7AF-CFC4-F09415A129F1}"/>
              </a:ext>
            </a:extLst>
          </p:cNvPr>
          <p:cNvPicPr>
            <a:picLocks noChangeAspect="1"/>
          </p:cNvPicPr>
          <p:nvPr/>
        </p:nvPicPr>
        <p:blipFill>
          <a:blip r:embed="rId3"/>
          <a:stretch>
            <a:fillRect/>
          </a:stretch>
        </p:blipFill>
        <p:spPr>
          <a:xfrm>
            <a:off x="3446318" y="916118"/>
            <a:ext cx="5528490" cy="2923109"/>
          </a:xfrm>
          <a:prstGeom prst="rect">
            <a:avLst/>
          </a:prstGeom>
        </p:spPr>
      </p:pic>
    </p:spTree>
    <p:extLst>
      <p:ext uri="{BB962C8B-B14F-4D97-AF65-F5344CB8AC3E}">
        <p14:creationId xmlns:p14="http://schemas.microsoft.com/office/powerpoint/2010/main" val="3443067154"/>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14671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第四部分 模型介绍</a:t>
            </a:r>
            <a:r>
              <a:rPr lang="en-US" altLang="zh-CN" sz="2400" b="1" dirty="0">
                <a:solidFill>
                  <a:schemeClr val="bg1"/>
                </a:solidFill>
                <a:latin typeface="微软雅黑" panose="020B0503020204020204" pitchFamily="34" charset="-122"/>
                <a:ea typeface="微软雅黑" panose="020B0503020204020204" pitchFamily="34" charset="-122"/>
              </a:rPr>
              <a:t>:Stacking</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83025D7-77F3-0248-F6F6-8221B5593F89}"/>
              </a:ext>
            </a:extLst>
          </p:cNvPr>
          <p:cNvSpPr txBox="1"/>
          <p:nvPr/>
        </p:nvSpPr>
        <p:spPr>
          <a:xfrm>
            <a:off x="5746104" y="2383736"/>
            <a:ext cx="4558524" cy="1368131"/>
          </a:xfrm>
          <a:prstGeom prst="rect">
            <a:avLst/>
          </a:prstGeom>
          <a:noFill/>
        </p:spPr>
        <p:txBody>
          <a:bodyPr wrap="square">
            <a:spAutoFit/>
          </a:bodyPr>
          <a:lstStyle/>
          <a:p>
            <a:pPr algn="just">
              <a:lnSpc>
                <a:spcPct val="160000"/>
              </a:lnSpc>
            </a:pPr>
            <a:r>
              <a:rPr lang="en-US" altLang="zh-CN" sz="1800" kern="100" dirty="0">
                <a:effectLst/>
                <a:latin typeface="黑体" panose="02010609060101010101" pitchFamily="49" charset="-122"/>
                <a:ea typeface="黑体" panose="02010609060101010101" pitchFamily="49" charset="-122"/>
                <a:cs typeface="Times New Roman" panose="02020603050405020304" pitchFamily="18" charset="0"/>
              </a:rPr>
              <a:t>    Stacking</a:t>
            </a:r>
            <a:r>
              <a:rPr lang="zh-CN" altLang="en-US" sz="1800" kern="100" dirty="0">
                <a:effectLst/>
                <a:latin typeface="黑体" panose="02010609060101010101" pitchFamily="49" charset="-122"/>
                <a:ea typeface="黑体" panose="02010609060101010101" pitchFamily="49" charset="-122"/>
                <a:cs typeface="Times New Roman" panose="02020603050405020304" pitchFamily="18" charset="0"/>
              </a:rPr>
              <a:t>模型是对上述模型的融合。</a:t>
            </a:r>
            <a:r>
              <a:rPr lang="zh-CN" altLang="zh-CN" dirty="0">
                <a:latin typeface="黑体" panose="02010609060101010101" pitchFamily="49" charset="-122"/>
                <a:ea typeface="黑体" panose="02010609060101010101" pitchFamily="49" charset="-122"/>
              </a:rPr>
              <a:t> 基于所有模型的加权，</a:t>
            </a:r>
            <a:r>
              <a:rPr lang="zh-CN" altLang="zh-CN" dirty="0">
                <a:solidFill>
                  <a:srgbClr val="FF0000"/>
                </a:solidFill>
                <a:latin typeface="黑体" panose="02010609060101010101" pitchFamily="49" charset="-122"/>
                <a:ea typeface="黑体" panose="02010609060101010101" pitchFamily="49" charset="-122"/>
              </a:rPr>
              <a:t>误差最小</a:t>
            </a:r>
            <a:r>
              <a:rPr lang="zh-CN" altLang="zh-CN" dirty="0">
                <a:latin typeface="黑体" panose="02010609060101010101" pitchFamily="49" charset="-122"/>
                <a:ea typeface="黑体" panose="02010609060101010101" pitchFamily="49" charset="-122"/>
              </a:rPr>
              <a:t>，但是</a:t>
            </a:r>
            <a:r>
              <a:rPr lang="zh-CN" altLang="zh-CN" dirty="0">
                <a:solidFill>
                  <a:srgbClr val="FF0000"/>
                </a:solidFill>
                <a:latin typeface="黑体" panose="02010609060101010101" pitchFamily="49" charset="-122"/>
                <a:ea typeface="黑体" panose="02010609060101010101" pitchFamily="49" charset="-122"/>
              </a:rPr>
              <a:t>预测和训练时间也最长</a:t>
            </a:r>
            <a:r>
              <a:rPr lang="zh-CN" altLang="zh-CN" dirty="0">
                <a:latin typeface="黑体" panose="02010609060101010101" pitchFamily="49" charset="-122"/>
                <a:ea typeface="黑体" panose="02010609060101010101" pitchFamily="49" charset="-122"/>
              </a:rPr>
              <a:t>。</a:t>
            </a:r>
            <a:endParaRPr lang="en-US" altLang="zh-CN" sz="1400"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B74DEAC4-4741-1392-B1C8-87FE51F76A5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1022" y="1563281"/>
            <a:ext cx="4286127" cy="3731438"/>
          </a:xfrm>
          <a:prstGeom prst="rect">
            <a:avLst/>
          </a:prstGeom>
        </p:spPr>
      </p:pic>
    </p:spTree>
    <p:extLst>
      <p:ext uri="{BB962C8B-B14F-4D97-AF65-F5344CB8AC3E}">
        <p14:creationId xmlns:p14="http://schemas.microsoft.com/office/powerpoint/2010/main" val="1482429833"/>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1" y="1735108"/>
            <a:ext cx="2954656"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第五部分</a:t>
            </a:r>
          </a:p>
        </p:txBody>
      </p:sp>
      <p:sp>
        <p:nvSpPr>
          <p:cNvPr id="27" name="矩形 26"/>
          <p:cNvSpPr/>
          <p:nvPr/>
        </p:nvSpPr>
        <p:spPr>
          <a:xfrm>
            <a:off x="4045741" y="3818107"/>
            <a:ext cx="4211409" cy="461665"/>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等线" panose="02010600030101010101" pitchFamily="2" charset="-122"/>
                <a:cs typeface="Arial" panose="020B0604020202020204" pitchFamily="34" charset="0"/>
              </a:rPr>
              <a:t>Model training and evaluation</a:t>
            </a:r>
          </a:p>
        </p:txBody>
      </p:sp>
      <p:sp>
        <p:nvSpPr>
          <p:cNvPr id="28" name="TextBox 76"/>
          <p:cNvSpPr txBox="1"/>
          <p:nvPr/>
        </p:nvSpPr>
        <p:spPr>
          <a:xfrm>
            <a:off x="3801095" y="3035596"/>
            <a:ext cx="4249452" cy="58477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模型训练与评估</a:t>
            </a:r>
          </a:p>
        </p:txBody>
      </p:sp>
    </p:spTree>
    <p:extLst>
      <p:ext uri="{BB962C8B-B14F-4D97-AF65-F5344CB8AC3E}">
        <p14:creationId xmlns:p14="http://schemas.microsoft.com/office/powerpoint/2010/main" val="37281846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335380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p>
        </p:txBody>
      </p:sp>
      <p:sp>
        <p:nvSpPr>
          <p:cNvPr id="2" name="文本框 1">
            <a:extLst>
              <a:ext uri="{FF2B5EF4-FFF2-40B4-BE49-F238E27FC236}">
                <a16:creationId xmlns:a16="http://schemas.microsoft.com/office/drawing/2014/main" id="{E0245CD3-5117-83FA-56D8-8362F631E173}"/>
              </a:ext>
            </a:extLst>
          </p:cNvPr>
          <p:cNvSpPr txBox="1"/>
          <p:nvPr/>
        </p:nvSpPr>
        <p:spPr>
          <a:xfrm>
            <a:off x="195103" y="929396"/>
            <a:ext cx="2031325" cy="461665"/>
          </a:xfrm>
          <a:prstGeom prst="rect">
            <a:avLst/>
          </a:prstGeom>
          <a:noFill/>
        </p:spPr>
        <p:txBody>
          <a:bodyPr wrap="none" rtlCol="0">
            <a:spAutoFit/>
          </a:bodyPr>
          <a:lstStyle/>
          <a:p>
            <a:r>
              <a:rPr lang="zh-CN" altLang="en-US" sz="2400" b="1" dirty="0"/>
              <a:t>模型训练策略</a:t>
            </a:r>
          </a:p>
        </p:txBody>
      </p:sp>
      <p:sp>
        <p:nvSpPr>
          <p:cNvPr id="8" name="文本框 7">
            <a:extLst>
              <a:ext uri="{FF2B5EF4-FFF2-40B4-BE49-F238E27FC236}">
                <a16:creationId xmlns:a16="http://schemas.microsoft.com/office/drawing/2014/main" id="{D6126027-4D56-A4FB-CC96-0314FC2A9B6F}"/>
              </a:ext>
            </a:extLst>
          </p:cNvPr>
          <p:cNvSpPr txBox="1"/>
          <p:nvPr/>
        </p:nvSpPr>
        <p:spPr>
          <a:xfrm>
            <a:off x="3576699" y="3126123"/>
            <a:ext cx="2339270" cy="906851"/>
          </a:xfrm>
          <a:prstGeom prst="rect">
            <a:avLst/>
          </a:prstGeom>
          <a:noFill/>
        </p:spPr>
        <p:txBody>
          <a:bodyPr wrap="square">
            <a:spAutoFit/>
          </a:bodyPr>
          <a:lstStyle/>
          <a:p>
            <a:pPr>
              <a:lnSpc>
                <a:spcPct val="160000"/>
              </a:lnSpc>
            </a:pPr>
            <a:r>
              <a:rPr lang="en-US" altLang="zh-CN" kern="100" dirty="0">
                <a:latin typeface="黑体" panose="02010609060101010101" pitchFamily="49" charset="-122"/>
                <a:ea typeface="黑体" panose="02010609060101010101" pitchFamily="49" charset="-122"/>
                <a:cs typeface="Times New Roman" panose="02020603050405020304" pitchFamily="18" charset="0"/>
              </a:rPr>
              <a:t> </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模型的训练主要包含三种采样方式</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a:t>
            </a:r>
            <a:endParaRPr lang="en-US" altLang="zh-CN"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E7ED114E-6901-2922-1373-720F69B30C2F}"/>
              </a:ext>
            </a:extLst>
          </p:cNvPr>
          <p:cNvSpPr txBox="1"/>
          <p:nvPr/>
        </p:nvSpPr>
        <p:spPr>
          <a:xfrm>
            <a:off x="7932620" y="1052945"/>
            <a:ext cx="2596897" cy="5782032"/>
          </a:xfrm>
          <a:prstGeom prst="rect">
            <a:avLst/>
          </a:prstGeom>
          <a:noFill/>
        </p:spPr>
        <p:txBody>
          <a:bodyPr wrap="square">
            <a:spAutoFit/>
          </a:bodyPr>
          <a:lstStyle/>
          <a:p>
            <a:pPr>
              <a:lnSpc>
                <a:spcPct val="160000"/>
              </a:lnSpc>
            </a:pPr>
            <a:r>
              <a:rPr lang="en-US" altLang="zh-CN" dirty="0">
                <a:latin typeface="黑体" panose="02010609060101010101" pitchFamily="49" charset="-122"/>
                <a:ea typeface="黑体" panose="02010609060101010101" pitchFamily="49" charset="-122"/>
              </a:rPr>
              <a:t>1</a:t>
            </a:r>
            <a:r>
              <a:rPr lang="zh-CN" altLang="en-US" dirty="0">
                <a:latin typeface="黑体" panose="02010609060101010101" pitchFamily="49" charset="-122"/>
                <a:ea typeface="黑体" panose="02010609060101010101" pitchFamily="49" charset="-122"/>
              </a:rPr>
              <a:t>：</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7</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3</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随机采样</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2</a:t>
            </a:r>
            <a:r>
              <a:rPr lang="zh-CN" altLang="en-US" dirty="0">
                <a:latin typeface="黑体" panose="02010609060101010101" pitchFamily="49" charset="-122"/>
                <a:ea typeface="黑体" panose="02010609060101010101" pitchFamily="49" charset="-122"/>
              </a:rPr>
              <a:t>：</a:t>
            </a:r>
            <a:r>
              <a:rPr lang="en-US" altLang="zh-CN" kern="100" dirty="0">
                <a:latin typeface="黑体" panose="02010609060101010101" pitchFamily="49" charset="-122"/>
                <a:ea typeface="黑体" panose="02010609060101010101" pitchFamily="49" charset="-122"/>
                <a:cs typeface="Times New Roman" panose="02020603050405020304" pitchFamily="18" charset="0"/>
              </a:rPr>
              <a:t>K</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折交叉验证</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3</a:t>
            </a:r>
            <a:r>
              <a:rPr lang="zh-CN" altLang="en-US" dirty="0">
                <a:latin typeface="黑体" panose="02010609060101010101" pitchFamily="49" charset="-122"/>
                <a:ea typeface="黑体" panose="02010609060101010101" pitchFamily="49" charset="-122"/>
              </a:rPr>
              <a:t>：</a:t>
            </a:r>
            <a:r>
              <a:rPr lang="zh-CN" altLang="en-US" kern="100" dirty="0">
                <a:latin typeface="黑体" panose="02010609060101010101" pitchFamily="49" charset="-122"/>
                <a:ea typeface="黑体" panose="02010609060101010101" pitchFamily="49" charset="-122"/>
                <a:cs typeface="Times New Roman" panose="02020603050405020304" pitchFamily="18" charset="0"/>
              </a:rPr>
              <a:t>蒙特卡诺交叉验证</a:t>
            </a:r>
            <a:endParaRPr lang="en-US" altLang="zh-CN" kern="100" dirty="0">
              <a:latin typeface="黑体" panose="02010609060101010101" pitchFamily="49" charset="-122"/>
              <a:ea typeface="黑体" panose="02010609060101010101" pitchFamily="49" charset="-122"/>
              <a:cs typeface="Times New Roman" panose="02020603050405020304" pitchFamily="18" charset="0"/>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a:p>
            <a:pPr>
              <a:lnSpc>
                <a:spcPct val="160000"/>
              </a:lnSpc>
            </a:pPr>
            <a:endParaRPr lang="en-US" altLang="zh-CN" dirty="0">
              <a:latin typeface="黑体" panose="02010609060101010101" pitchFamily="49" charset="-122"/>
              <a:ea typeface="黑体" panose="02010609060101010101" pitchFamily="49" charset="-122"/>
            </a:endParaRPr>
          </a:p>
        </p:txBody>
      </p:sp>
      <p:sp>
        <p:nvSpPr>
          <p:cNvPr id="12" name="左大括号 11">
            <a:extLst>
              <a:ext uri="{FF2B5EF4-FFF2-40B4-BE49-F238E27FC236}">
                <a16:creationId xmlns:a16="http://schemas.microsoft.com/office/drawing/2014/main" id="{1D77F23B-1AAD-C936-0ED3-6DFA1A0D7F37}"/>
              </a:ext>
            </a:extLst>
          </p:cNvPr>
          <p:cNvSpPr/>
          <p:nvPr/>
        </p:nvSpPr>
        <p:spPr>
          <a:xfrm>
            <a:off x="5861566" y="1418572"/>
            <a:ext cx="1941534" cy="4020855"/>
          </a:xfrm>
          <a:prstGeom prst="leftBrace">
            <a:avLst/>
          </a:prstGeom>
          <a:ln w="19050"/>
          <a:effectLst>
            <a:outerShdw blurRad="50800" dist="38100" dir="2700000" algn="tl" rotWithShape="0">
              <a:prstClr val="black">
                <a:alpha val="40000"/>
              </a:prstClr>
            </a:outerShdw>
          </a:effectLst>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4" name="文本框 13">
            <a:extLst>
              <a:ext uri="{FF2B5EF4-FFF2-40B4-BE49-F238E27FC236}">
                <a16:creationId xmlns:a16="http://schemas.microsoft.com/office/drawing/2014/main" id="{9789A871-D44B-3291-C6A2-4C6601175332}"/>
              </a:ext>
            </a:extLst>
          </p:cNvPr>
          <p:cNvSpPr txBox="1"/>
          <p:nvPr/>
        </p:nvSpPr>
        <p:spPr>
          <a:xfrm>
            <a:off x="110479" y="1664602"/>
            <a:ext cx="2952135" cy="4009239"/>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    在进行机器学习模型的训练时候，我们通常将数据划分为训练集和验证集，前者用于训练模型，后者用于评估模型在训练样本外的数据的泛化效果。</a:t>
            </a: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    </a:t>
            </a:r>
            <a:r>
              <a:rPr lang="zh-CN" altLang="en-US" dirty="0">
                <a:solidFill>
                  <a:srgbClr val="FF0000"/>
                </a:solidFill>
                <a:latin typeface="黑体" panose="02010609060101010101" pitchFamily="49" charset="-122"/>
                <a:ea typeface="黑体" panose="02010609060101010101" pitchFamily="49" charset="-122"/>
              </a:rPr>
              <a:t>一个好的机器学习模型应该是在训练集和验证集上都具有较小的误差。</a:t>
            </a:r>
            <a:endParaRPr lang="en-US" altLang="zh-CN" dirty="0">
              <a:solidFill>
                <a:srgbClr val="FF0000"/>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411649016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
          <p:cNvSpPr txBox="1"/>
          <p:nvPr/>
        </p:nvSpPr>
        <p:spPr>
          <a:xfrm>
            <a:off x="1650808" y="2350033"/>
            <a:ext cx="2645123" cy="923330"/>
          </a:xfrm>
          <a:prstGeom prst="rect">
            <a:avLst/>
          </a:prstGeom>
          <a:noFill/>
        </p:spPr>
        <p:txBody>
          <a:bodyPr wrap="squar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目录</a:t>
            </a:r>
            <a:endParaRPr lang="en-US" altLang="zh-CN" sz="5400" b="1" dirty="0">
              <a:solidFill>
                <a:srgbClr val="77167C"/>
              </a:solidFill>
              <a:latin typeface="微软雅黑" panose="020B0503020204020204" pitchFamily="34" charset="-122"/>
              <a:ea typeface="微软雅黑" panose="020B0503020204020204" pitchFamily="34" charset="-122"/>
            </a:endParaRPr>
          </a:p>
        </p:txBody>
      </p:sp>
      <p:sp>
        <p:nvSpPr>
          <p:cNvPr id="4" name="矩形 3"/>
          <p:cNvSpPr/>
          <p:nvPr/>
        </p:nvSpPr>
        <p:spPr>
          <a:xfrm>
            <a:off x="1635211" y="3218635"/>
            <a:ext cx="2751654" cy="584775"/>
          </a:xfrm>
          <a:prstGeom prst="rect">
            <a:avLst/>
          </a:prstGeom>
        </p:spPr>
        <p:txBody>
          <a:bodyPr wrap="square">
            <a:spAutoFit/>
          </a:bodyPr>
          <a:lstStyle/>
          <a:p>
            <a:pPr algn="ctr"/>
            <a:r>
              <a:rPr lang="en-US" altLang="zh-CN" sz="3200" b="1" dirty="0">
                <a:solidFill>
                  <a:srgbClr val="77167C"/>
                </a:solidFill>
                <a:latin typeface="微软雅黑" panose="020B0503020204020204" pitchFamily="34" charset="-122"/>
                <a:ea typeface="微软雅黑" panose="020B0503020204020204" pitchFamily="34" charset="-122"/>
              </a:rPr>
              <a:t>CONTENT</a:t>
            </a:r>
          </a:p>
        </p:txBody>
      </p:sp>
      <p:sp>
        <p:nvSpPr>
          <p:cNvPr id="7" name="文本框 13"/>
          <p:cNvSpPr txBox="1"/>
          <p:nvPr/>
        </p:nvSpPr>
        <p:spPr>
          <a:xfrm>
            <a:off x="5316756" y="715710"/>
            <a:ext cx="655949" cy="707886"/>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01</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10" name="文本框 16"/>
          <p:cNvSpPr txBox="1"/>
          <p:nvPr/>
        </p:nvSpPr>
        <p:spPr>
          <a:xfrm>
            <a:off x="5285497" y="1421256"/>
            <a:ext cx="718466" cy="707886"/>
          </a:xfrm>
          <a:prstGeom prst="rect">
            <a:avLst/>
          </a:prstGeom>
          <a:noFill/>
          <a:ln w="9525">
            <a:noFill/>
          </a:ln>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eaLnBrk="1" hangingPunct="1"/>
            <a:r>
              <a:rPr lang="en-US" altLang="zh-CN" sz="4000" dirty="0">
                <a:solidFill>
                  <a:srgbClr val="77167C"/>
                </a:solidFill>
                <a:latin typeface="Impact" panose="020B0806030902050204" pitchFamily="34" charset="0"/>
                <a:ea typeface="宋体" panose="02010600030101010101" pitchFamily="2" charset="-122"/>
              </a:rPr>
              <a:t>02</a:t>
            </a:r>
            <a:endParaRPr lang="zh-CN" altLang="en-US" sz="4000" dirty="0">
              <a:solidFill>
                <a:srgbClr val="77167C"/>
              </a:solidFill>
              <a:latin typeface="Impact" panose="020B0806030902050204" pitchFamily="34" charset="0"/>
              <a:ea typeface="宋体" panose="02010600030101010101" pitchFamily="2" charset="-122"/>
            </a:endParaRPr>
          </a:p>
        </p:txBody>
      </p:sp>
      <p:sp>
        <p:nvSpPr>
          <p:cNvPr id="13" name="文本框 19"/>
          <p:cNvSpPr txBox="1"/>
          <p:nvPr/>
        </p:nvSpPr>
        <p:spPr>
          <a:xfrm>
            <a:off x="5303808" y="2101457"/>
            <a:ext cx="732893" cy="707886"/>
          </a:xfrm>
          <a:prstGeom prst="rect">
            <a:avLst/>
          </a:prstGeom>
          <a:noFill/>
        </p:spPr>
        <p:txBody>
          <a:bodyPr wrap="non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03</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17" name="矩形 16"/>
          <p:cNvSpPr/>
          <p:nvPr/>
        </p:nvSpPr>
        <p:spPr>
          <a:xfrm>
            <a:off x="6027108" y="1102768"/>
            <a:ext cx="4398281" cy="275590"/>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spcBef>
                <a:spcPct val="0"/>
              </a:spcBef>
            </a:pPr>
            <a:r>
              <a:rPr lang="en-US" altLang="zh-CN" sz="1200" dirty="0">
                <a:solidFill>
                  <a:schemeClr val="tx1">
                    <a:lumMod val="95000"/>
                    <a:lumOff val="5000"/>
                  </a:schemeClr>
                </a:solidFill>
                <a:latin typeface="微软雅黑" panose="020B0503020204020204" pitchFamily="34" charset="-122"/>
                <a:ea typeface="微软雅黑" panose="020B0503020204020204" pitchFamily="34" charset="-122"/>
                <a:sym typeface="+mn-ea"/>
              </a:rPr>
              <a:t>Subject background</a:t>
            </a:r>
            <a:endParaRPr kumimoji="0" lang="zh-CN" altLang="en-US" sz="1600" b="0" i="0" u="none" strike="noStrike" kern="1200" cap="none" spc="0" normalizeH="0" baseline="0" noProof="0" dirty="0">
              <a:ln>
                <a:noFill/>
              </a:ln>
              <a:solidFill>
                <a:schemeClr val="tx1">
                  <a:lumMod val="95000"/>
                  <a:lumOff val="5000"/>
                </a:schemeClr>
              </a:solidFill>
              <a:effectLst/>
              <a:uLnTx/>
              <a:uFillTx/>
              <a:ea typeface="+mn-ea"/>
            </a:endParaRPr>
          </a:p>
        </p:txBody>
      </p:sp>
      <p:sp>
        <p:nvSpPr>
          <p:cNvPr id="18" name="矩形 17"/>
          <p:cNvSpPr/>
          <p:nvPr/>
        </p:nvSpPr>
        <p:spPr>
          <a:xfrm>
            <a:off x="6036701" y="1802449"/>
            <a:ext cx="4398281" cy="276999"/>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200" dirty="0">
                <a:solidFill>
                  <a:schemeClr val="tx1">
                    <a:lumMod val="95000"/>
                    <a:lumOff val="5000"/>
                  </a:schemeClr>
                </a:solidFill>
                <a:latin typeface="Arial" panose="020B0604020202020204" pitchFamily="34" charset="0"/>
                <a:cs typeface="Arial" panose="020B0604020202020204" pitchFamily="34" charset="0"/>
              </a:rPr>
              <a:t>Database introduction</a:t>
            </a:r>
            <a:endParaRPr kumimoji="0" lang="en-US" altLang="zh-CN" sz="1200" b="0" i="0" u="none" strike="noStrike" kern="1200" cap="none" spc="0" normalizeH="0" baseline="0" noProof="0" dirty="0">
              <a:ln>
                <a:noFill/>
              </a:ln>
              <a:solidFill>
                <a:schemeClr val="tx1">
                  <a:lumMod val="95000"/>
                  <a:lumOff val="5000"/>
                </a:schemeClr>
              </a:solidFill>
              <a:effectLst/>
              <a:uLnTx/>
              <a:uFillTx/>
              <a:latin typeface="Arial" panose="020B0604020202020204" pitchFamily="34" charset="0"/>
              <a:ea typeface="+mn-ea"/>
              <a:cs typeface="Arial" panose="020B0604020202020204" pitchFamily="34" charset="0"/>
            </a:endParaRPr>
          </a:p>
        </p:txBody>
      </p:sp>
      <p:sp>
        <p:nvSpPr>
          <p:cNvPr id="21" name="文本框 8"/>
          <p:cNvSpPr txBox="1"/>
          <p:nvPr/>
        </p:nvSpPr>
        <p:spPr>
          <a:xfrm>
            <a:off x="6035222" y="752219"/>
            <a:ext cx="1620957" cy="337185"/>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eaLnBrk="1" hangingPunct="1"/>
            <a:r>
              <a:rPr lang="zh-CN" altLang="en-US" sz="1600" b="1" dirty="0">
                <a:solidFill>
                  <a:srgbClr val="77167C"/>
                </a:solidFill>
                <a:latin typeface="微软雅黑" panose="020B0503020204020204" pitchFamily="34" charset="-122"/>
                <a:ea typeface="微软雅黑" panose="020B0503020204020204" pitchFamily="34" charset="-122"/>
              </a:rPr>
              <a:t>课题背景</a:t>
            </a:r>
          </a:p>
        </p:txBody>
      </p:sp>
      <p:sp>
        <p:nvSpPr>
          <p:cNvPr id="22" name="文本框 8"/>
          <p:cNvSpPr txBox="1"/>
          <p:nvPr/>
        </p:nvSpPr>
        <p:spPr>
          <a:xfrm>
            <a:off x="5998492" y="1500740"/>
            <a:ext cx="2176600" cy="338554"/>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1600" b="1" dirty="0">
                <a:solidFill>
                  <a:srgbClr val="77167C"/>
                </a:solidFill>
                <a:latin typeface="微软雅黑" panose="020B0503020204020204" pitchFamily="34" charset="-122"/>
                <a:ea typeface="微软雅黑" panose="020B0503020204020204" pitchFamily="34" charset="-122"/>
              </a:rPr>
              <a:t>数据集介绍</a:t>
            </a:r>
          </a:p>
        </p:txBody>
      </p:sp>
      <p:sp>
        <p:nvSpPr>
          <p:cNvPr id="23" name="文本框 8"/>
          <p:cNvSpPr txBox="1"/>
          <p:nvPr/>
        </p:nvSpPr>
        <p:spPr>
          <a:xfrm>
            <a:off x="6027108" y="2174032"/>
            <a:ext cx="1620957" cy="338554"/>
          </a:xfrm>
          <a:prstGeom prst="rect">
            <a:avLst/>
          </a:prstGeom>
          <a:noFill/>
          <a:ln w="9525">
            <a:noFill/>
          </a:ln>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lvl="0"/>
            <a:r>
              <a:rPr lang="zh-CN" altLang="en-US" sz="1600" b="1" dirty="0">
                <a:solidFill>
                  <a:srgbClr val="77167C"/>
                </a:solidFill>
                <a:latin typeface="微软雅黑" panose="020B0503020204020204" pitchFamily="34" charset="-122"/>
                <a:ea typeface="微软雅黑" panose="020B0503020204020204" pitchFamily="34" charset="-122"/>
              </a:rPr>
              <a:t>特征工程</a:t>
            </a:r>
          </a:p>
        </p:txBody>
      </p:sp>
      <p:sp>
        <p:nvSpPr>
          <p:cNvPr id="14" name="文本框 13">
            <a:extLst>
              <a:ext uri="{FF2B5EF4-FFF2-40B4-BE49-F238E27FC236}">
                <a16:creationId xmlns:a16="http://schemas.microsoft.com/office/drawing/2014/main" id="{4F54DD8F-9510-4DF3-BB97-69A33F7E3EE4}"/>
              </a:ext>
            </a:extLst>
          </p:cNvPr>
          <p:cNvSpPr txBox="1"/>
          <p:nvPr/>
        </p:nvSpPr>
        <p:spPr>
          <a:xfrm>
            <a:off x="5303808" y="2888066"/>
            <a:ext cx="732893" cy="70788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04</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16" name="文本框 15">
            <a:extLst>
              <a:ext uri="{FF2B5EF4-FFF2-40B4-BE49-F238E27FC236}">
                <a16:creationId xmlns:a16="http://schemas.microsoft.com/office/drawing/2014/main" id="{4F59948A-FB17-4498-8C7A-D4E49E6F4C5B}"/>
              </a:ext>
            </a:extLst>
          </p:cNvPr>
          <p:cNvSpPr txBox="1"/>
          <p:nvPr/>
        </p:nvSpPr>
        <p:spPr>
          <a:xfrm>
            <a:off x="6040905" y="2928009"/>
            <a:ext cx="1568692"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7167C"/>
                </a:solidFill>
                <a:effectLst/>
                <a:uLnTx/>
                <a:uFillTx/>
                <a:latin typeface="微软雅黑" panose="020B0503020204020204" pitchFamily="34" charset="-122"/>
                <a:ea typeface="微软雅黑" panose="020B0503020204020204" pitchFamily="34" charset="-122"/>
                <a:cs typeface="+mn-cs"/>
              </a:rPr>
              <a:t>模型介绍</a:t>
            </a:r>
          </a:p>
        </p:txBody>
      </p:sp>
      <p:sp>
        <p:nvSpPr>
          <p:cNvPr id="20" name="文本框 19">
            <a:extLst>
              <a:ext uri="{FF2B5EF4-FFF2-40B4-BE49-F238E27FC236}">
                <a16:creationId xmlns:a16="http://schemas.microsoft.com/office/drawing/2014/main" id="{5FC98810-28D2-4717-96FA-D39652AB861B}"/>
              </a:ext>
            </a:extLst>
          </p:cNvPr>
          <p:cNvSpPr txBox="1"/>
          <p:nvPr/>
        </p:nvSpPr>
        <p:spPr>
          <a:xfrm>
            <a:off x="6035222" y="3280180"/>
            <a:ext cx="4037721" cy="276999"/>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等线" panose="02010600030101010101" pitchFamily="2" charset="-122"/>
                <a:cs typeface="Arial" panose="020B0604020202020204" pitchFamily="34" charset="0"/>
              </a:rPr>
              <a:t>Model </a:t>
            </a:r>
            <a:r>
              <a:rPr lang="en-US" altLang="zh-CN" sz="1200" dirty="0">
                <a:solidFill>
                  <a:prstClr val="black">
                    <a:lumMod val="95000"/>
                    <a:lumOff val="5000"/>
                  </a:prstClr>
                </a:solidFill>
                <a:latin typeface="Arial" panose="020B0604020202020204" pitchFamily="34" charset="0"/>
                <a:ea typeface="等线" panose="02010600030101010101" pitchFamily="2" charset="-122"/>
                <a:cs typeface="Arial" panose="020B0604020202020204" pitchFamily="34" charset="0"/>
              </a:rPr>
              <a:t>introduction</a:t>
            </a:r>
            <a:endParaRPr kumimoji="0" lang="en-US" altLang="zh-CN"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等线" panose="02010600030101010101" pitchFamily="2" charset="-122"/>
              <a:cs typeface="Arial" panose="020B0604020202020204" pitchFamily="34" charset="0"/>
            </a:endParaRPr>
          </a:p>
        </p:txBody>
      </p:sp>
      <p:sp>
        <p:nvSpPr>
          <p:cNvPr id="2" name="矩形 1">
            <a:extLst>
              <a:ext uri="{FF2B5EF4-FFF2-40B4-BE49-F238E27FC236}">
                <a16:creationId xmlns:a16="http://schemas.microsoft.com/office/drawing/2014/main" id="{22D47B98-CD11-6983-43FA-1F5598A5CDBA}"/>
              </a:ext>
            </a:extLst>
          </p:cNvPr>
          <p:cNvSpPr/>
          <p:nvPr/>
        </p:nvSpPr>
        <p:spPr>
          <a:xfrm>
            <a:off x="6027107" y="2516696"/>
            <a:ext cx="4398281" cy="276999"/>
          </a:xfrm>
          <a:prstGeom prst="rect">
            <a:avLst/>
          </a:prstGeom>
        </p:spPr>
        <p:txBody>
          <a:bodyPr wrap="square">
            <a:spAutoFit/>
          </a:bodyPr>
          <a:lst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0"/>
              </a:spcBef>
              <a:spcAft>
                <a:spcPts val="0"/>
              </a:spcAft>
              <a:buClrTx/>
              <a:buSzTx/>
              <a:buFontTx/>
              <a:buNone/>
              <a:defRPr/>
            </a:pPr>
            <a:r>
              <a:rPr lang="en-US" altLang="zh-CN" sz="1200" dirty="0">
                <a:solidFill>
                  <a:schemeClr val="tx1">
                    <a:lumMod val="95000"/>
                    <a:lumOff val="5000"/>
                  </a:schemeClr>
                </a:solidFill>
                <a:latin typeface="Arial" panose="020B0604020202020204" pitchFamily="34" charset="0"/>
                <a:cs typeface="Arial" panose="020B0604020202020204" pitchFamily="34" charset="0"/>
              </a:rPr>
              <a:t>Feature engineering</a:t>
            </a:r>
            <a:endParaRPr kumimoji="0" lang="en-US" altLang="zh-CN" sz="1200" b="0" i="0" u="none" strike="noStrike" kern="1200" cap="none" spc="0" normalizeH="0" baseline="0" noProof="0" dirty="0">
              <a:ln>
                <a:noFill/>
              </a:ln>
              <a:solidFill>
                <a:schemeClr val="tx1">
                  <a:lumMod val="95000"/>
                  <a:lumOff val="5000"/>
                </a:schemeClr>
              </a:solidFill>
              <a:effectLst/>
              <a:uLnTx/>
              <a:uFillTx/>
              <a:latin typeface="Arial" panose="020B0604020202020204" pitchFamily="34" charset="0"/>
              <a:ea typeface="+mn-ea"/>
              <a:cs typeface="Arial" panose="020B0604020202020204" pitchFamily="34" charset="0"/>
            </a:endParaRPr>
          </a:p>
        </p:txBody>
      </p:sp>
      <p:sp>
        <p:nvSpPr>
          <p:cNvPr id="29" name="文本框 28">
            <a:extLst>
              <a:ext uri="{FF2B5EF4-FFF2-40B4-BE49-F238E27FC236}">
                <a16:creationId xmlns:a16="http://schemas.microsoft.com/office/drawing/2014/main" id="{264C367F-9C2E-776F-F93A-812D8EC880AC}"/>
              </a:ext>
            </a:extLst>
          </p:cNvPr>
          <p:cNvSpPr txBox="1"/>
          <p:nvPr/>
        </p:nvSpPr>
        <p:spPr>
          <a:xfrm>
            <a:off x="5303808" y="3787675"/>
            <a:ext cx="732893" cy="70788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05</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30" name="文本框 29">
            <a:extLst>
              <a:ext uri="{FF2B5EF4-FFF2-40B4-BE49-F238E27FC236}">
                <a16:creationId xmlns:a16="http://schemas.microsoft.com/office/drawing/2014/main" id="{14C8D6B3-8397-6B39-0CE6-C9F0EF745D57}"/>
              </a:ext>
            </a:extLst>
          </p:cNvPr>
          <p:cNvSpPr txBox="1"/>
          <p:nvPr/>
        </p:nvSpPr>
        <p:spPr>
          <a:xfrm>
            <a:off x="6040905" y="3753048"/>
            <a:ext cx="184527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7167C"/>
                </a:solidFill>
                <a:effectLst/>
                <a:uLnTx/>
                <a:uFillTx/>
                <a:latin typeface="微软雅黑" panose="020B0503020204020204" pitchFamily="34" charset="-122"/>
                <a:ea typeface="微软雅黑" panose="020B0503020204020204" pitchFamily="34" charset="-122"/>
                <a:cs typeface="+mn-cs"/>
              </a:rPr>
              <a:t>模型训练与评估</a:t>
            </a:r>
          </a:p>
        </p:txBody>
      </p:sp>
      <p:sp>
        <p:nvSpPr>
          <p:cNvPr id="31" name="文本框 30">
            <a:extLst>
              <a:ext uri="{FF2B5EF4-FFF2-40B4-BE49-F238E27FC236}">
                <a16:creationId xmlns:a16="http://schemas.microsoft.com/office/drawing/2014/main" id="{5180FD0E-B7FD-4CF4-9583-8AE77618B8A5}"/>
              </a:ext>
            </a:extLst>
          </p:cNvPr>
          <p:cNvSpPr txBox="1"/>
          <p:nvPr/>
        </p:nvSpPr>
        <p:spPr>
          <a:xfrm>
            <a:off x="6003963" y="4126229"/>
            <a:ext cx="4037721" cy="276999"/>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等线" panose="02010600030101010101" pitchFamily="2" charset="-122"/>
                <a:cs typeface="Arial" panose="020B0604020202020204" pitchFamily="34" charset="0"/>
              </a:rPr>
              <a:t>Model training and evaluation</a:t>
            </a:r>
          </a:p>
        </p:txBody>
      </p:sp>
      <p:sp>
        <p:nvSpPr>
          <p:cNvPr id="41" name="文本框 40">
            <a:extLst>
              <a:ext uri="{FF2B5EF4-FFF2-40B4-BE49-F238E27FC236}">
                <a16:creationId xmlns:a16="http://schemas.microsoft.com/office/drawing/2014/main" id="{417D94B1-7BF5-361E-59A5-A0A153E561BE}"/>
              </a:ext>
            </a:extLst>
          </p:cNvPr>
          <p:cNvSpPr txBox="1"/>
          <p:nvPr/>
        </p:nvSpPr>
        <p:spPr>
          <a:xfrm>
            <a:off x="5316756" y="4555212"/>
            <a:ext cx="732893" cy="70788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rPr>
              <a:t>06</a:t>
            </a:r>
            <a:endParaRPr kumimoji="0" lang="zh-CN" altLang="en-US" sz="4000" b="0" i="0" u="none" strike="noStrike" kern="1200" cap="none" spc="0" normalizeH="0" baseline="0" noProof="0" dirty="0">
              <a:ln>
                <a:noFill/>
              </a:ln>
              <a:solidFill>
                <a:srgbClr val="77167C"/>
              </a:solidFill>
              <a:effectLst/>
              <a:uLnTx/>
              <a:uFillTx/>
              <a:latin typeface="Impact" panose="020B0806030902050204" pitchFamily="34" charset="0"/>
              <a:ea typeface="Impact Label" panose="02000000000000000000" pitchFamily="2" charset="0"/>
              <a:cs typeface="+mn-cs"/>
            </a:endParaRPr>
          </a:p>
        </p:txBody>
      </p:sp>
      <p:sp>
        <p:nvSpPr>
          <p:cNvPr id="42" name="文本框 41">
            <a:extLst>
              <a:ext uri="{FF2B5EF4-FFF2-40B4-BE49-F238E27FC236}">
                <a16:creationId xmlns:a16="http://schemas.microsoft.com/office/drawing/2014/main" id="{D4A19AD1-BF1C-5425-430D-207D3C620381}"/>
              </a:ext>
            </a:extLst>
          </p:cNvPr>
          <p:cNvSpPr txBox="1"/>
          <p:nvPr/>
        </p:nvSpPr>
        <p:spPr>
          <a:xfrm>
            <a:off x="6027108" y="4548194"/>
            <a:ext cx="184527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77167C"/>
                </a:solidFill>
                <a:effectLst/>
                <a:uLnTx/>
                <a:uFillTx/>
                <a:latin typeface="微软雅黑" panose="020B0503020204020204" pitchFamily="34" charset="-122"/>
                <a:ea typeface="微软雅黑" panose="020B0503020204020204" pitchFamily="34" charset="-122"/>
                <a:cs typeface="+mn-cs"/>
              </a:rPr>
              <a:t>模型</a:t>
            </a:r>
            <a:r>
              <a:rPr lang="zh-CN" altLang="en-US" sz="1600" b="1" dirty="0">
                <a:solidFill>
                  <a:srgbClr val="77167C"/>
                </a:solidFill>
                <a:latin typeface="微软雅黑" panose="020B0503020204020204" pitchFamily="34" charset="-122"/>
                <a:ea typeface="微软雅黑" panose="020B0503020204020204" pitchFamily="34" charset="-122"/>
              </a:rPr>
              <a:t>应用</a:t>
            </a:r>
            <a:endParaRPr kumimoji="0" lang="zh-CN" altLang="en-US" sz="1600" b="1" i="0" u="none" strike="noStrike" kern="1200" cap="none" spc="0" normalizeH="0" baseline="0" noProof="0" dirty="0">
              <a:ln>
                <a:noFill/>
              </a:ln>
              <a:solidFill>
                <a:srgbClr val="77167C"/>
              </a:solidFill>
              <a:effectLst/>
              <a:uLnTx/>
              <a:uFillTx/>
              <a:latin typeface="微软雅黑" panose="020B0503020204020204" pitchFamily="34" charset="-122"/>
              <a:ea typeface="微软雅黑" panose="020B0503020204020204" pitchFamily="34" charset="-122"/>
              <a:cs typeface="+mn-cs"/>
            </a:endParaRPr>
          </a:p>
        </p:txBody>
      </p:sp>
      <p:sp>
        <p:nvSpPr>
          <p:cNvPr id="43" name="文本框 42">
            <a:extLst>
              <a:ext uri="{FF2B5EF4-FFF2-40B4-BE49-F238E27FC236}">
                <a16:creationId xmlns:a16="http://schemas.microsoft.com/office/drawing/2014/main" id="{C9C0F00C-40C6-16B0-3081-CE591D48ACF4}"/>
              </a:ext>
            </a:extLst>
          </p:cNvPr>
          <p:cNvSpPr txBox="1"/>
          <p:nvPr/>
        </p:nvSpPr>
        <p:spPr>
          <a:xfrm>
            <a:off x="6049649" y="4851785"/>
            <a:ext cx="4037721" cy="276999"/>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altLang="zh-CN" sz="1200" b="0" i="0" u="none" strike="noStrike" kern="1200" cap="none" spc="0" normalizeH="0" baseline="0" noProof="0" dirty="0">
                <a:ln>
                  <a:noFill/>
                </a:ln>
                <a:solidFill>
                  <a:prstClr val="black">
                    <a:lumMod val="95000"/>
                    <a:lumOff val="5000"/>
                  </a:prstClr>
                </a:solidFill>
                <a:effectLst/>
                <a:uLnTx/>
                <a:uFillTx/>
                <a:latin typeface="Arial" panose="020B0604020202020204" pitchFamily="34" charset="0"/>
                <a:ea typeface="等线" panose="02010600030101010101" pitchFamily="2" charset="-122"/>
                <a:cs typeface="Arial" panose="020B0604020202020204" pitchFamily="34" charset="0"/>
              </a:rPr>
              <a:t>Model application</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532229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 7:3 </a:t>
            </a:r>
            <a:r>
              <a:rPr lang="zh-CN" altLang="en-US" sz="2400" b="1" dirty="0">
                <a:solidFill>
                  <a:schemeClr val="bg1"/>
                </a:solidFill>
                <a:latin typeface="微软雅黑" panose="020B0503020204020204" pitchFamily="34" charset="-122"/>
                <a:ea typeface="微软雅黑" panose="020B0503020204020204" pitchFamily="34" charset="-122"/>
              </a:rPr>
              <a:t>随机采样</a:t>
            </a:r>
          </a:p>
        </p:txBody>
      </p:sp>
      <p:sp>
        <p:nvSpPr>
          <p:cNvPr id="14" name="文本框 13">
            <a:extLst>
              <a:ext uri="{FF2B5EF4-FFF2-40B4-BE49-F238E27FC236}">
                <a16:creationId xmlns:a16="http://schemas.microsoft.com/office/drawing/2014/main" id="{9789A871-D44B-3291-C6A2-4C6601175332}"/>
              </a:ext>
            </a:extLst>
          </p:cNvPr>
          <p:cNvSpPr txBox="1"/>
          <p:nvPr/>
        </p:nvSpPr>
        <p:spPr>
          <a:xfrm>
            <a:off x="2277483" y="1382932"/>
            <a:ext cx="2764244" cy="3566041"/>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    机器学习中在数据集较多训练时间较长时常采用的方法，直接随机按照</a:t>
            </a:r>
            <a:r>
              <a:rPr lang="en-US" altLang="zh-CN" dirty="0">
                <a:latin typeface="黑体" panose="02010609060101010101" pitchFamily="49" charset="-122"/>
                <a:ea typeface="黑体" panose="02010609060101010101" pitchFamily="49" charset="-122"/>
              </a:rPr>
              <a:t>7:3</a:t>
            </a:r>
            <a:r>
              <a:rPr lang="zh-CN" altLang="en-US" dirty="0">
                <a:latin typeface="黑体" panose="02010609060101010101" pitchFamily="49" charset="-122"/>
                <a:ea typeface="黑体" panose="02010609060101010101" pitchFamily="49" charset="-122"/>
              </a:rPr>
              <a:t>的比例划分训练数据和验证数据进行训练。</a:t>
            </a: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模型</a:t>
            </a:r>
            <a:r>
              <a:rPr lang="zh-CN" altLang="en-US" dirty="0">
                <a:solidFill>
                  <a:srgbClr val="FF0000"/>
                </a:solidFill>
                <a:latin typeface="黑体" panose="02010609060101010101" pitchFamily="49" charset="-122"/>
                <a:ea typeface="黑体" panose="02010609060101010101" pitchFamily="49" charset="-122"/>
              </a:rPr>
              <a:t>训练较快</a:t>
            </a:r>
            <a:r>
              <a:rPr lang="zh-CN" altLang="en-US" dirty="0">
                <a:latin typeface="黑体" panose="02010609060101010101" pitchFamily="49" charset="-122"/>
                <a:ea typeface="黑体" panose="02010609060101010101" pitchFamily="49" charset="-122"/>
              </a:rPr>
              <a:t>，但是容易受到</a:t>
            </a:r>
            <a:r>
              <a:rPr lang="zh-CN" altLang="en-US" dirty="0">
                <a:solidFill>
                  <a:srgbClr val="FF0000"/>
                </a:solidFill>
                <a:latin typeface="黑体" panose="02010609060101010101" pitchFamily="49" charset="-122"/>
                <a:ea typeface="黑体" panose="02010609060101010101" pitchFamily="49" charset="-122"/>
              </a:rPr>
              <a:t>数据不平衡以及随机划分</a:t>
            </a:r>
            <a:r>
              <a:rPr lang="zh-CN" altLang="en-US" dirty="0">
                <a:latin typeface="黑体" panose="02010609060101010101" pitchFamily="49" charset="-122"/>
                <a:ea typeface="黑体" panose="02010609060101010101" pitchFamily="49" charset="-122"/>
              </a:rPr>
              <a:t>的影响。</a:t>
            </a:r>
            <a:endParaRPr lang="en-US" altLang="zh-CN" dirty="0">
              <a:solidFill>
                <a:srgbClr val="FF0000"/>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E8778778-A7A1-9B1B-63AF-3C443AA4EE6E}"/>
              </a:ext>
            </a:extLst>
          </p:cNvPr>
          <p:cNvPicPr>
            <a:picLocks noChangeAspect="1"/>
          </p:cNvPicPr>
          <p:nvPr/>
        </p:nvPicPr>
        <p:blipFill>
          <a:blip r:embed="rId3"/>
          <a:stretch>
            <a:fillRect/>
          </a:stretch>
        </p:blipFill>
        <p:spPr>
          <a:xfrm>
            <a:off x="5614080" y="1589612"/>
            <a:ext cx="2921150" cy="2870348"/>
          </a:xfrm>
          <a:prstGeom prst="rect">
            <a:avLst/>
          </a:prstGeom>
        </p:spPr>
      </p:pic>
    </p:spTree>
    <p:extLst>
      <p:ext uri="{BB962C8B-B14F-4D97-AF65-F5344CB8AC3E}">
        <p14:creationId xmlns:p14="http://schemas.microsoft.com/office/powerpoint/2010/main" val="288320439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5370701"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 k-</a:t>
            </a:r>
            <a:r>
              <a:rPr lang="zh-CN" altLang="en-US" sz="2400" b="1" dirty="0">
                <a:solidFill>
                  <a:schemeClr val="bg1"/>
                </a:solidFill>
                <a:latin typeface="微软雅黑" panose="020B0503020204020204" pitchFamily="34" charset="-122"/>
                <a:ea typeface="微软雅黑" panose="020B0503020204020204" pitchFamily="34" charset="-122"/>
              </a:rPr>
              <a:t>折交叉验证</a:t>
            </a:r>
          </a:p>
        </p:txBody>
      </p:sp>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9789A871-D44B-3291-C6A2-4C6601175332}"/>
                  </a:ext>
                </a:extLst>
              </p:cNvPr>
              <p:cNvSpPr txBox="1"/>
              <p:nvPr/>
            </p:nvSpPr>
            <p:spPr>
              <a:xfrm>
                <a:off x="593391" y="1320632"/>
                <a:ext cx="3577775" cy="4717895"/>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    将数据集划分为</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块每次选择其中一块作为验证集重复</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次，最后取结果的平均值。</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模型</a:t>
                </a:r>
                <a:r>
                  <a:rPr lang="zh-CN" altLang="en-US" dirty="0">
                    <a:solidFill>
                      <a:srgbClr val="FF0000"/>
                    </a:solidFill>
                    <a:latin typeface="黑体" panose="02010609060101010101" pitchFamily="49" charset="-122"/>
                    <a:ea typeface="黑体" panose="02010609060101010101" pitchFamily="49" charset="-122"/>
                  </a:rPr>
                  <a:t>训练较慢</a:t>
                </a:r>
                <a:r>
                  <a:rPr lang="zh-CN" altLang="en-US" dirty="0">
                    <a:latin typeface="黑体" panose="02010609060101010101" pitchFamily="49" charset="-122"/>
                    <a:ea typeface="黑体" panose="02010609060101010101" pitchFamily="49" charset="-122"/>
                  </a:rPr>
                  <a:t>，可以</a:t>
                </a:r>
                <a:r>
                  <a:rPr lang="zh-CN" altLang="en-US" dirty="0">
                    <a:solidFill>
                      <a:srgbClr val="FF0000"/>
                    </a:solidFill>
                    <a:latin typeface="黑体" panose="02010609060101010101" pitchFamily="49" charset="-122"/>
                    <a:ea typeface="黑体" panose="02010609060101010101" pitchFamily="49" charset="-122"/>
                  </a:rPr>
                  <a:t>减少随机采样</a:t>
                </a:r>
                <a:r>
                  <a:rPr lang="zh-CN" altLang="en-US" dirty="0">
                    <a:latin typeface="黑体" panose="02010609060101010101" pitchFamily="49" charset="-122"/>
                    <a:ea typeface="黑体" panose="02010609060101010101" pitchFamily="49" charset="-122"/>
                  </a:rPr>
                  <a:t>的影响。但是依然收到数据分布的影响。</a:t>
                </a:r>
                <a:r>
                  <a:rPr lang="en-US" altLang="zh-CN" b="0" dirty="0">
                    <a:effectLst/>
                    <a:latin typeface="黑体" panose="02010609060101010101" pitchFamily="49" charset="-122"/>
                    <a:ea typeface="黑体" panose="02010609060101010101" pitchFamily="49" charset="-122"/>
                  </a:rPr>
                  <a:t>2017</a:t>
                </a:r>
                <a:r>
                  <a:rPr lang="zh-CN" altLang="en-US" b="0" dirty="0">
                    <a:effectLst/>
                    <a:latin typeface="黑体" panose="02010609060101010101" pitchFamily="49" charset="-122"/>
                    <a:ea typeface="黑体" panose="02010609060101010101" pitchFamily="49" charset="-122"/>
                  </a:rPr>
                  <a:t>年的一项研究给出了另一种经验式的选择方法，作者建议</a:t>
                </a:r>
                <a:r>
                  <a:rPr lang="en-US" altLang="zh-CN" b="0" dirty="0">
                    <a:effectLst/>
                    <a:latin typeface="黑体" panose="02010609060101010101" pitchFamily="49" charset="-122"/>
                    <a:ea typeface="黑体" panose="02010609060101010101" pitchFamily="49" charset="-122"/>
                  </a:rPr>
                  <a:t>k=log(n) </a:t>
                </a:r>
                <a:r>
                  <a:rPr lang="zh-CN" altLang="en-US" b="0" dirty="0">
                    <a:effectLst/>
                    <a:latin typeface="黑体" panose="02010609060101010101" pitchFamily="49" charset="-122"/>
                    <a:ea typeface="黑体" panose="02010609060101010101" pitchFamily="49" charset="-122"/>
                  </a:rPr>
                  <a:t>且保证</a:t>
                </a:r>
                <a:r>
                  <a:rPr lang="en-US" altLang="zh-CN" b="0" dirty="0">
                    <a:effectLst/>
                    <a:latin typeface="黑体" panose="02010609060101010101" pitchFamily="49" charset="-122"/>
                    <a:ea typeface="黑体" panose="02010609060101010101" pitchFamily="49" charset="-122"/>
                  </a:rPr>
                  <a:t>n/K&gt;3d </a:t>
                </a:r>
                <a:r>
                  <a:rPr lang="zh-CN" altLang="en-US" b="0" dirty="0">
                    <a:effectLst/>
                    <a:latin typeface="黑体" panose="02010609060101010101" pitchFamily="49" charset="-122"/>
                    <a:ea typeface="黑体" panose="02010609060101010101" pitchFamily="49" charset="-122"/>
                  </a:rPr>
                  <a:t>，</a:t>
                </a:r>
                <a:r>
                  <a:rPr lang="en-US" altLang="zh-CN" b="0" dirty="0">
                    <a:effectLst/>
                    <a:latin typeface="黑体" panose="02010609060101010101" pitchFamily="49" charset="-122"/>
                    <a:ea typeface="黑体" panose="02010609060101010101" pitchFamily="49" charset="-122"/>
                  </a:rPr>
                  <a:t>n</a:t>
                </a:r>
                <a:r>
                  <a:rPr lang="zh-CN" altLang="en-US" b="0" dirty="0">
                    <a:effectLst/>
                    <a:latin typeface="黑体" panose="02010609060101010101" pitchFamily="49" charset="-122"/>
                    <a:ea typeface="黑体" panose="02010609060101010101" pitchFamily="49" charset="-122"/>
                  </a:rPr>
                  <a:t>代表了特征数，</a:t>
                </a:r>
                <a:r>
                  <a:rPr lang="en-US" altLang="zh-CN" b="0" dirty="0">
                    <a:effectLst/>
                    <a:latin typeface="黑体" panose="02010609060101010101" pitchFamily="49" charset="-122"/>
                    <a:ea typeface="黑体" panose="02010609060101010101" pitchFamily="49" charset="-122"/>
                  </a:rPr>
                  <a:t>d</a:t>
                </a:r>
                <a:r>
                  <a:rPr lang="zh-CN" altLang="en-US" b="0" dirty="0">
                    <a:effectLst/>
                    <a:latin typeface="黑体" panose="02010609060101010101" pitchFamily="49" charset="-122"/>
                    <a:ea typeface="黑体" panose="02010609060101010101" pitchFamily="49" charset="-122"/>
                  </a:rPr>
                  <a:t>代表了数据量。</a:t>
                </a:r>
              </a:p>
              <a:p>
                <a:br>
                  <a:rPr lang="zh-CN" altLang="en-US" b="0" dirty="0">
                    <a:effectLst/>
                    <a:latin typeface="黑体" panose="02010609060101010101" pitchFamily="49" charset="-122"/>
                    <a:ea typeface="黑体" panose="02010609060101010101" pitchFamily="49" charset="-122"/>
                  </a:rPr>
                </a:br>
                <a:r>
                  <a:rPr lang="zh-CN" altLang="en-US" b="0" dirty="0">
                    <a:effectLst/>
                    <a:latin typeface="黑体" panose="02010609060101010101" pitchFamily="49" charset="-122"/>
                    <a:ea typeface="黑体" panose="02010609060101010101" pitchFamily="49" charset="-122"/>
                  </a:rPr>
                  <a:t>    对于本项目：</a:t>
                </a:r>
                <a:endParaRPr lang="en-US" altLang="zh-CN" sz="1800" i="1" dirty="0">
                  <a:effectLst/>
                  <a:latin typeface="Cambria Math" panose="02040503050406030204" pitchFamily="18" charset="0"/>
                  <a:ea typeface="黑体" panose="02010609060101010101" pitchFamily="49" charset="-122"/>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a:rPr lang="en-US" altLang="zh-CN" sz="1800" i="1" smtClean="0">
                          <a:effectLst/>
                          <a:latin typeface="Cambria Math" panose="02040503050406030204" pitchFamily="18" charset="0"/>
                          <a:ea typeface="黑体" panose="02010609060101010101" pitchFamily="49" charset="-122"/>
                          <a:cs typeface="Times New Roman" panose="02020603050405020304" pitchFamily="18" charset="0"/>
                        </a:rPr>
                        <m:t>𝑘</m:t>
                      </m:r>
                      <m:r>
                        <a:rPr lang="en-US" altLang="zh-CN" sz="1800" i="1" smtClean="0">
                          <a:effectLst/>
                          <a:latin typeface="Cambria Math" panose="02040503050406030204" pitchFamily="18" charset="0"/>
                          <a:ea typeface="黑体" panose="02010609060101010101" pitchFamily="49" charset="-122"/>
                          <a:cs typeface="Times New Roman" panose="02020603050405020304" pitchFamily="18" charset="0"/>
                        </a:rPr>
                        <m:t>=</m:t>
                      </m:r>
                      <m:r>
                        <a:rPr lang="en-US" altLang="zh-CN" sz="1800" i="1" smtClean="0">
                          <a:effectLst/>
                          <a:latin typeface="Cambria Math" panose="02040503050406030204" pitchFamily="18" charset="0"/>
                          <a:ea typeface="黑体" panose="02010609060101010101" pitchFamily="49" charset="-122"/>
                          <a:cs typeface="Times New Roman" panose="02020603050405020304" pitchFamily="18" charset="0"/>
                        </a:rPr>
                        <m:t>𝑙𝑜𝑔</m:t>
                      </m:r>
                      <m:r>
                        <a:rPr lang="en-US" altLang="zh-CN" sz="1800" i="1" smtClean="0">
                          <a:effectLst/>
                          <a:latin typeface="Cambria Math" panose="02040503050406030204" pitchFamily="18" charset="0"/>
                          <a:ea typeface="黑体" panose="02010609060101010101" pitchFamily="49" charset="-122"/>
                          <a:cs typeface="Times New Roman" panose="02020603050405020304" pitchFamily="18" charset="0"/>
                        </a:rPr>
                        <m:t>(133)≈5&lt;</m:t>
                      </m:r>
                      <m:f>
                        <m:fPr>
                          <m:ctrlPr>
                            <a:rPr lang="zh-CN" altLang="zh-CN" sz="1800"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黑体" panose="02010609060101010101" pitchFamily="49" charset="-122"/>
                              <a:cs typeface="Times New Roman" panose="02020603050405020304" pitchFamily="18" charset="0"/>
                            </a:rPr>
                            <m:t>5330</m:t>
                          </m:r>
                        </m:num>
                        <m:den>
                          <m:r>
                            <a:rPr lang="en-US" altLang="zh-CN" sz="1800" i="1">
                              <a:effectLst/>
                              <a:latin typeface="Cambria Math" panose="02040503050406030204" pitchFamily="18" charset="0"/>
                              <a:ea typeface="黑体" panose="02010609060101010101" pitchFamily="49" charset="-122"/>
                              <a:cs typeface="Times New Roman" panose="02020603050405020304" pitchFamily="18" charset="0"/>
                            </a:rPr>
                            <m:t>3×133</m:t>
                          </m:r>
                        </m:den>
                      </m:f>
                      <m:r>
                        <a:rPr lang="en-US" altLang="zh-CN" sz="1800" i="1">
                          <a:effectLst/>
                          <a:latin typeface="Cambria Math" panose="02040503050406030204" pitchFamily="18" charset="0"/>
                          <a:ea typeface="黑体" panose="02010609060101010101" pitchFamily="49" charset="-122"/>
                          <a:cs typeface="Times New Roman" panose="02020603050405020304" pitchFamily="18" charset="0"/>
                        </a:rPr>
                        <m:t>=14</m:t>
                      </m:r>
                    </m:oMath>
                  </m:oMathPara>
                </a14:m>
                <a:endParaRPr lang="en-US" altLang="zh-CN" dirty="0">
                  <a:solidFill>
                    <a:srgbClr val="FF0000"/>
                  </a:solidFill>
                  <a:latin typeface="黑体" panose="02010609060101010101" pitchFamily="49" charset="-122"/>
                  <a:ea typeface="黑体" panose="02010609060101010101" pitchFamily="49" charset="-122"/>
                </a:endParaRPr>
              </a:p>
              <a:p>
                <a:endParaRPr lang="en-US" altLang="zh-CN" dirty="0">
                  <a:solidFill>
                    <a:srgbClr val="FF0000"/>
                  </a:solidFill>
                  <a:latin typeface="黑体" panose="02010609060101010101" pitchFamily="49" charset="-122"/>
                  <a:ea typeface="黑体" panose="02010609060101010101" pitchFamily="49" charset="-122"/>
                </a:endParaRPr>
              </a:p>
            </p:txBody>
          </p:sp>
        </mc:Choice>
        <mc:Fallback>
          <p:sp>
            <p:nvSpPr>
              <p:cNvPr id="14" name="文本框 13">
                <a:extLst>
                  <a:ext uri="{FF2B5EF4-FFF2-40B4-BE49-F238E27FC236}">
                    <a16:creationId xmlns:a16="http://schemas.microsoft.com/office/drawing/2014/main" id="{9789A871-D44B-3291-C6A2-4C6601175332}"/>
                  </a:ext>
                </a:extLst>
              </p:cNvPr>
              <p:cNvSpPr txBox="1">
                <a:spLocks noRot="1" noChangeAspect="1" noMove="1" noResize="1" noEditPoints="1" noAdjustHandles="1" noChangeArrowheads="1" noChangeShapeType="1" noTextEdit="1"/>
              </p:cNvSpPr>
              <p:nvPr/>
            </p:nvSpPr>
            <p:spPr>
              <a:xfrm>
                <a:off x="593391" y="1320632"/>
                <a:ext cx="3577775" cy="4717895"/>
              </a:xfrm>
              <a:prstGeom prst="rect">
                <a:avLst/>
              </a:prstGeom>
              <a:blipFill>
                <a:blip r:embed="rId3"/>
                <a:stretch>
                  <a:fillRect l="-1363"/>
                </a:stretch>
              </a:blipFill>
            </p:spPr>
            <p:txBody>
              <a:bodyPr/>
              <a:lstStyle/>
              <a:p>
                <a:r>
                  <a:rPr lang="zh-CN" altLang="en-US">
                    <a:noFill/>
                  </a:rPr>
                  <a:t> </a:t>
                </a:r>
              </a:p>
            </p:txBody>
          </p:sp>
        </mc:Fallback>
      </mc:AlternateContent>
      <p:pic>
        <p:nvPicPr>
          <p:cNvPr id="3" name="图片 2">
            <a:extLst>
              <a:ext uri="{FF2B5EF4-FFF2-40B4-BE49-F238E27FC236}">
                <a16:creationId xmlns:a16="http://schemas.microsoft.com/office/drawing/2014/main" id="{ACC04F8F-E47B-1ACB-6EA5-4EF392E23978}"/>
              </a:ext>
            </a:extLst>
          </p:cNvPr>
          <p:cNvPicPr>
            <a:picLocks noChangeAspect="1"/>
          </p:cNvPicPr>
          <p:nvPr/>
        </p:nvPicPr>
        <p:blipFill>
          <a:blip r:embed="rId4"/>
          <a:stretch>
            <a:fillRect/>
          </a:stretch>
        </p:blipFill>
        <p:spPr>
          <a:xfrm>
            <a:off x="4441838" y="1106906"/>
            <a:ext cx="7486616" cy="4798194"/>
          </a:xfrm>
          <a:prstGeom prst="rect">
            <a:avLst/>
          </a:prstGeom>
        </p:spPr>
      </p:pic>
    </p:spTree>
    <p:extLst>
      <p:ext uri="{BB962C8B-B14F-4D97-AF65-F5344CB8AC3E}">
        <p14:creationId xmlns:p14="http://schemas.microsoft.com/office/powerpoint/2010/main" val="368539950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5995552"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蒙特卡诺交叉验证</a:t>
            </a:r>
          </a:p>
        </p:txBody>
      </p:sp>
      <p:sp>
        <p:nvSpPr>
          <p:cNvPr id="14" name="文本框 13">
            <a:extLst>
              <a:ext uri="{FF2B5EF4-FFF2-40B4-BE49-F238E27FC236}">
                <a16:creationId xmlns:a16="http://schemas.microsoft.com/office/drawing/2014/main" id="{9789A871-D44B-3291-C6A2-4C6601175332}"/>
              </a:ext>
            </a:extLst>
          </p:cNvPr>
          <p:cNvSpPr txBox="1"/>
          <p:nvPr/>
        </p:nvSpPr>
        <p:spPr>
          <a:xfrm>
            <a:off x="486920" y="2462640"/>
            <a:ext cx="3577775" cy="2086725"/>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    进行</a:t>
            </a:r>
            <a:r>
              <a:rPr lang="en-US" altLang="zh-CN" dirty="0">
                <a:latin typeface="黑体" panose="02010609060101010101" pitchFamily="49" charset="-122"/>
                <a:ea typeface="黑体" panose="02010609060101010101" pitchFamily="49" charset="-122"/>
              </a:rPr>
              <a:t>n</a:t>
            </a:r>
            <a:r>
              <a:rPr lang="zh-CN" altLang="en-US" dirty="0">
                <a:latin typeface="黑体" panose="02010609060101010101" pitchFamily="49" charset="-122"/>
                <a:ea typeface="黑体" panose="02010609060101010101" pitchFamily="49" charset="-122"/>
              </a:rPr>
              <a:t>次随机划分模型的训练，最后取结果的平均值。</a:t>
            </a:r>
            <a:endParaRPr lang="en-US" altLang="zh-CN" dirty="0">
              <a:latin typeface="黑体" panose="02010609060101010101" pitchFamily="49" charset="-122"/>
              <a:ea typeface="黑体" panose="02010609060101010101" pitchFamily="49" charset="-122"/>
            </a:endParaRPr>
          </a:p>
          <a:p>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模型</a:t>
            </a:r>
            <a:r>
              <a:rPr lang="zh-CN" altLang="en-US" dirty="0">
                <a:solidFill>
                  <a:srgbClr val="FF0000"/>
                </a:solidFill>
                <a:latin typeface="黑体" panose="02010609060101010101" pitchFamily="49" charset="-122"/>
                <a:ea typeface="黑体" panose="02010609060101010101" pitchFamily="49" charset="-122"/>
              </a:rPr>
              <a:t>训练较慢</a:t>
            </a:r>
            <a:r>
              <a:rPr lang="zh-CN" altLang="en-US" dirty="0">
                <a:latin typeface="黑体" panose="02010609060101010101" pitchFamily="49" charset="-122"/>
                <a:ea typeface="黑体" panose="02010609060101010101" pitchFamily="49" charset="-122"/>
              </a:rPr>
              <a:t>，可以</a:t>
            </a:r>
            <a:r>
              <a:rPr lang="zh-CN" altLang="en-US" dirty="0">
                <a:solidFill>
                  <a:srgbClr val="FF0000"/>
                </a:solidFill>
                <a:latin typeface="黑体" panose="02010609060101010101" pitchFamily="49" charset="-122"/>
                <a:ea typeface="黑体" panose="02010609060101010101" pitchFamily="49" charset="-122"/>
              </a:rPr>
              <a:t>减少随机采样和数据分布</a:t>
            </a:r>
            <a:r>
              <a:rPr lang="zh-CN" altLang="en-US" dirty="0">
                <a:latin typeface="黑体" panose="02010609060101010101" pitchFamily="49" charset="-122"/>
                <a:ea typeface="黑体" panose="02010609060101010101" pitchFamily="49" charset="-122"/>
              </a:rPr>
              <a:t>的影响。</a:t>
            </a:r>
            <a:br>
              <a:rPr lang="zh-CN" altLang="en-US" b="0" dirty="0">
                <a:effectLst/>
                <a:latin typeface="黑体" panose="02010609060101010101" pitchFamily="49" charset="-122"/>
                <a:ea typeface="黑体" panose="02010609060101010101" pitchFamily="49" charset="-122"/>
              </a:rPr>
            </a:br>
            <a:r>
              <a:rPr lang="zh-CN" altLang="en-US" b="0" dirty="0">
                <a:effectLst/>
                <a:latin typeface="黑体" panose="02010609060101010101" pitchFamily="49" charset="-122"/>
                <a:ea typeface="黑体" panose="02010609060101010101" pitchFamily="49" charset="-122"/>
              </a:rPr>
              <a:t>    对于本项目考虑到训练时间的原因，选取</a:t>
            </a:r>
            <a:r>
              <a:rPr lang="en-US" altLang="zh-CN" b="0" dirty="0">
                <a:effectLst/>
                <a:latin typeface="黑体" panose="02010609060101010101" pitchFamily="49" charset="-122"/>
                <a:ea typeface="黑体" panose="02010609060101010101" pitchFamily="49" charset="-122"/>
              </a:rPr>
              <a:t>n=20</a:t>
            </a:r>
            <a:r>
              <a:rPr lang="zh-CN" altLang="en-US" b="0" dirty="0">
                <a:effectLst/>
                <a:latin typeface="黑体" panose="02010609060101010101" pitchFamily="49" charset="-122"/>
                <a:ea typeface="黑体" panose="02010609060101010101" pitchFamily="49" charset="-122"/>
              </a:rPr>
              <a:t>。</a:t>
            </a:r>
            <a:endParaRPr lang="en-US" altLang="zh-CN" dirty="0">
              <a:solidFill>
                <a:srgbClr val="FF0000"/>
              </a:solidFill>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0DDE89D0-1E95-686B-4DF9-702114C9459A}"/>
              </a:ext>
            </a:extLst>
          </p:cNvPr>
          <p:cNvPicPr>
            <a:picLocks noChangeAspect="1"/>
          </p:cNvPicPr>
          <p:nvPr/>
        </p:nvPicPr>
        <p:blipFill>
          <a:blip r:embed="rId3"/>
          <a:stretch>
            <a:fillRect/>
          </a:stretch>
        </p:blipFill>
        <p:spPr>
          <a:xfrm>
            <a:off x="4197815" y="1838304"/>
            <a:ext cx="7507265" cy="3825072"/>
          </a:xfrm>
          <a:prstGeom prst="rect">
            <a:avLst/>
          </a:prstGeom>
        </p:spPr>
      </p:pic>
    </p:spTree>
    <p:extLst>
      <p:ext uri="{BB962C8B-B14F-4D97-AF65-F5344CB8AC3E}">
        <p14:creationId xmlns:p14="http://schemas.microsoft.com/office/powerpoint/2010/main" val="1805049836"/>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764446"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模型评估</a:t>
            </a:r>
          </a:p>
        </p:txBody>
      </p:sp>
      <p:pic>
        <p:nvPicPr>
          <p:cNvPr id="3" name="图片 2">
            <a:extLst>
              <a:ext uri="{FF2B5EF4-FFF2-40B4-BE49-F238E27FC236}">
                <a16:creationId xmlns:a16="http://schemas.microsoft.com/office/drawing/2014/main" id="{2C7E8A63-72B0-2557-0DD4-460F0B2AB281}"/>
              </a:ext>
            </a:extLst>
          </p:cNvPr>
          <p:cNvPicPr>
            <a:picLocks noChangeAspect="1"/>
          </p:cNvPicPr>
          <p:nvPr/>
        </p:nvPicPr>
        <p:blipFill>
          <a:blip r:embed="rId3"/>
          <a:stretch>
            <a:fillRect/>
          </a:stretch>
        </p:blipFill>
        <p:spPr>
          <a:xfrm>
            <a:off x="1" y="822826"/>
            <a:ext cx="4078207" cy="2446468"/>
          </a:xfrm>
          <a:prstGeom prst="rect">
            <a:avLst/>
          </a:prstGeom>
        </p:spPr>
      </p:pic>
      <p:pic>
        <p:nvPicPr>
          <p:cNvPr id="6" name="图片 5">
            <a:extLst>
              <a:ext uri="{FF2B5EF4-FFF2-40B4-BE49-F238E27FC236}">
                <a16:creationId xmlns:a16="http://schemas.microsoft.com/office/drawing/2014/main" id="{2C0A004E-CE3B-94CF-63CA-5F15CB2B5972}"/>
              </a:ext>
            </a:extLst>
          </p:cNvPr>
          <p:cNvPicPr>
            <a:picLocks noChangeAspect="1"/>
          </p:cNvPicPr>
          <p:nvPr/>
        </p:nvPicPr>
        <p:blipFill>
          <a:blip r:embed="rId4"/>
          <a:stretch>
            <a:fillRect/>
          </a:stretch>
        </p:blipFill>
        <p:spPr>
          <a:xfrm>
            <a:off x="3800924" y="822826"/>
            <a:ext cx="4078207" cy="2446468"/>
          </a:xfrm>
          <a:prstGeom prst="rect">
            <a:avLst/>
          </a:prstGeom>
        </p:spPr>
      </p:pic>
      <p:pic>
        <p:nvPicPr>
          <p:cNvPr id="8" name="图片 7">
            <a:extLst>
              <a:ext uri="{FF2B5EF4-FFF2-40B4-BE49-F238E27FC236}">
                <a16:creationId xmlns:a16="http://schemas.microsoft.com/office/drawing/2014/main" id="{97AEF244-7729-740C-4531-DE8A1A442507}"/>
              </a:ext>
            </a:extLst>
          </p:cNvPr>
          <p:cNvPicPr>
            <a:picLocks noChangeAspect="1"/>
          </p:cNvPicPr>
          <p:nvPr/>
        </p:nvPicPr>
        <p:blipFill>
          <a:blip r:embed="rId5"/>
          <a:stretch>
            <a:fillRect/>
          </a:stretch>
        </p:blipFill>
        <p:spPr>
          <a:xfrm>
            <a:off x="7705518" y="822826"/>
            <a:ext cx="4077448" cy="2446468"/>
          </a:xfrm>
          <a:prstGeom prst="rect">
            <a:avLst/>
          </a:prstGeom>
        </p:spPr>
      </p:pic>
      <p:sp>
        <p:nvSpPr>
          <p:cNvPr id="9" name="文本框 8">
            <a:extLst>
              <a:ext uri="{FF2B5EF4-FFF2-40B4-BE49-F238E27FC236}">
                <a16:creationId xmlns:a16="http://schemas.microsoft.com/office/drawing/2014/main" id="{73FC840C-8F25-7D51-EA48-1C10AEF006A8}"/>
              </a:ext>
            </a:extLst>
          </p:cNvPr>
          <p:cNvSpPr txBox="1"/>
          <p:nvPr/>
        </p:nvSpPr>
        <p:spPr>
          <a:xfrm>
            <a:off x="946576" y="5778012"/>
            <a:ext cx="1852999" cy="381195"/>
          </a:xfrm>
          <a:prstGeom prst="rect">
            <a:avLst/>
          </a:prstGeom>
          <a:noFill/>
        </p:spPr>
        <p:txBody>
          <a:bodyPr wrap="square">
            <a:spAutoFit/>
          </a:bodyPr>
          <a:lstStyle/>
          <a:p>
            <a:pPr>
              <a:lnSpc>
                <a:spcPct val="160000"/>
              </a:lnSpc>
            </a:pPr>
            <a:r>
              <a:rPr lang="en-US" altLang="zh-CN" sz="1400" dirty="0">
                <a:latin typeface="黑体" panose="02010609060101010101" pitchFamily="49" charset="-122"/>
                <a:ea typeface="黑体" panose="02010609060101010101" pitchFamily="49" charset="-122"/>
              </a:rPr>
              <a:t>7:3</a:t>
            </a:r>
            <a:r>
              <a:rPr lang="zh-CN" altLang="en-US" sz="1400" dirty="0">
                <a:latin typeface="黑体" panose="02010609060101010101" pitchFamily="49" charset="-122"/>
                <a:ea typeface="黑体" panose="02010609060101010101" pitchFamily="49" charset="-122"/>
              </a:rPr>
              <a:t>随机划分</a:t>
            </a:r>
            <a:endParaRPr lang="en-US" altLang="zh-CN" sz="1400"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EFB22273-5BB6-FE20-6E36-606444A912AB}"/>
              </a:ext>
            </a:extLst>
          </p:cNvPr>
          <p:cNvSpPr txBox="1"/>
          <p:nvPr/>
        </p:nvSpPr>
        <p:spPr>
          <a:xfrm>
            <a:off x="5495562" y="5825503"/>
            <a:ext cx="1852999" cy="381195"/>
          </a:xfrm>
          <a:prstGeom prst="rect">
            <a:avLst/>
          </a:prstGeom>
          <a:noFill/>
        </p:spPr>
        <p:txBody>
          <a:bodyPr wrap="square">
            <a:spAutoFit/>
          </a:bodyPr>
          <a:lstStyle/>
          <a:p>
            <a:pPr>
              <a:lnSpc>
                <a:spcPct val="160000"/>
              </a:lnSpc>
            </a:pPr>
            <a:r>
              <a:rPr lang="en-US" altLang="zh-CN" sz="1400" dirty="0">
                <a:latin typeface="黑体" panose="02010609060101010101" pitchFamily="49" charset="-122"/>
                <a:ea typeface="黑体" panose="02010609060101010101" pitchFamily="49" charset="-122"/>
              </a:rPr>
              <a:t>k-</a:t>
            </a:r>
            <a:r>
              <a:rPr lang="zh-CN" altLang="en-US" sz="1400" dirty="0">
                <a:latin typeface="黑体" panose="02010609060101010101" pitchFamily="49" charset="-122"/>
                <a:ea typeface="黑体" panose="02010609060101010101" pitchFamily="49" charset="-122"/>
              </a:rPr>
              <a:t>折交叉验证</a:t>
            </a:r>
            <a:endParaRPr lang="en-US" altLang="zh-CN" sz="1400" dirty="0">
              <a:latin typeface="黑体" panose="02010609060101010101" pitchFamily="49" charset="-122"/>
              <a:ea typeface="黑体" panose="02010609060101010101" pitchFamily="49" charset="-122"/>
            </a:endParaRPr>
          </a:p>
        </p:txBody>
      </p:sp>
      <p:sp>
        <p:nvSpPr>
          <p:cNvPr id="12" name="文本框 11">
            <a:extLst>
              <a:ext uri="{FF2B5EF4-FFF2-40B4-BE49-F238E27FC236}">
                <a16:creationId xmlns:a16="http://schemas.microsoft.com/office/drawing/2014/main" id="{3D66DAE8-2A71-99ED-FAE8-2AD8148406E5}"/>
              </a:ext>
            </a:extLst>
          </p:cNvPr>
          <p:cNvSpPr txBox="1"/>
          <p:nvPr/>
        </p:nvSpPr>
        <p:spPr>
          <a:xfrm>
            <a:off x="9435038" y="5848326"/>
            <a:ext cx="185299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蒙特卡诺交叉验证</a:t>
            </a:r>
            <a:endParaRPr lang="en-US" altLang="zh-CN" sz="1400" dirty="0">
              <a:latin typeface="黑体" panose="02010609060101010101" pitchFamily="49" charset="-122"/>
              <a:ea typeface="黑体" panose="02010609060101010101" pitchFamily="49" charset="-122"/>
            </a:endParaRPr>
          </a:p>
        </p:txBody>
      </p:sp>
      <p:pic>
        <p:nvPicPr>
          <p:cNvPr id="15" name="图片 14">
            <a:extLst>
              <a:ext uri="{FF2B5EF4-FFF2-40B4-BE49-F238E27FC236}">
                <a16:creationId xmlns:a16="http://schemas.microsoft.com/office/drawing/2014/main" id="{5F385F41-89D3-CADB-C631-E61A37943509}"/>
              </a:ext>
            </a:extLst>
          </p:cNvPr>
          <p:cNvPicPr>
            <a:picLocks noChangeAspect="1"/>
          </p:cNvPicPr>
          <p:nvPr/>
        </p:nvPicPr>
        <p:blipFill>
          <a:blip r:embed="rId6"/>
          <a:stretch>
            <a:fillRect/>
          </a:stretch>
        </p:blipFill>
        <p:spPr>
          <a:xfrm>
            <a:off x="-39166" y="3230770"/>
            <a:ext cx="4142425" cy="2484992"/>
          </a:xfrm>
          <a:prstGeom prst="rect">
            <a:avLst/>
          </a:prstGeom>
        </p:spPr>
      </p:pic>
      <p:pic>
        <p:nvPicPr>
          <p:cNvPr id="17" name="图片 16">
            <a:extLst>
              <a:ext uri="{FF2B5EF4-FFF2-40B4-BE49-F238E27FC236}">
                <a16:creationId xmlns:a16="http://schemas.microsoft.com/office/drawing/2014/main" id="{3F7F8CDB-81CC-8408-2D10-6FB318C04283}"/>
              </a:ext>
            </a:extLst>
          </p:cNvPr>
          <p:cNvPicPr>
            <a:picLocks noChangeAspect="1"/>
          </p:cNvPicPr>
          <p:nvPr/>
        </p:nvPicPr>
        <p:blipFill>
          <a:blip r:embed="rId7"/>
          <a:stretch>
            <a:fillRect/>
          </a:stretch>
        </p:blipFill>
        <p:spPr>
          <a:xfrm>
            <a:off x="3736706" y="3192245"/>
            <a:ext cx="4204795" cy="2522407"/>
          </a:xfrm>
          <a:prstGeom prst="rect">
            <a:avLst/>
          </a:prstGeom>
        </p:spPr>
      </p:pic>
      <p:pic>
        <p:nvPicPr>
          <p:cNvPr id="19" name="图片 18">
            <a:extLst>
              <a:ext uri="{FF2B5EF4-FFF2-40B4-BE49-F238E27FC236}">
                <a16:creationId xmlns:a16="http://schemas.microsoft.com/office/drawing/2014/main" id="{8EB264CF-E3EB-AC33-2394-80BE08B102CE}"/>
              </a:ext>
            </a:extLst>
          </p:cNvPr>
          <p:cNvPicPr>
            <a:picLocks noChangeAspect="1"/>
          </p:cNvPicPr>
          <p:nvPr/>
        </p:nvPicPr>
        <p:blipFill>
          <a:blip r:embed="rId8"/>
          <a:stretch>
            <a:fillRect/>
          </a:stretch>
        </p:blipFill>
        <p:spPr>
          <a:xfrm>
            <a:off x="7642235" y="3176533"/>
            <a:ext cx="4444765" cy="2666859"/>
          </a:xfrm>
          <a:prstGeom prst="rect">
            <a:avLst/>
          </a:prstGeom>
        </p:spPr>
      </p:pic>
    </p:spTree>
    <p:extLst>
      <p:ext uri="{BB962C8B-B14F-4D97-AF65-F5344CB8AC3E}">
        <p14:creationId xmlns:p14="http://schemas.microsoft.com/office/powerpoint/2010/main" val="2132927922"/>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模型评估</a:t>
            </a:r>
          </a:p>
        </p:txBody>
      </p:sp>
      <p:sp>
        <p:nvSpPr>
          <p:cNvPr id="14" name="文本框 13">
            <a:extLst>
              <a:ext uri="{FF2B5EF4-FFF2-40B4-BE49-F238E27FC236}">
                <a16:creationId xmlns:a16="http://schemas.microsoft.com/office/drawing/2014/main" id="{9789A871-D44B-3291-C6A2-4C6601175332}"/>
              </a:ext>
            </a:extLst>
          </p:cNvPr>
          <p:cNvSpPr txBox="1"/>
          <p:nvPr/>
        </p:nvSpPr>
        <p:spPr>
          <a:xfrm>
            <a:off x="1238482" y="2310777"/>
            <a:ext cx="9446219" cy="2236446"/>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    在学习过程中发现，随机划分采样方式对于划分随机性比较敏感，不同的划分结果对于结果会出现较大的偏差。</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折交叉验证和蒙特卡诺交叉验证都体现出不错稳定性。</a:t>
            </a:r>
            <a:endParaRPr lang="en-US" altLang="zh-CN" dirty="0">
              <a:latin typeface="黑体" panose="02010609060101010101" pitchFamily="49" charset="-122"/>
              <a:ea typeface="黑体" panose="02010609060101010101" pitchFamily="49" charset="-122"/>
            </a:endParaRPr>
          </a:p>
          <a:p>
            <a:pPr>
              <a:lnSpc>
                <a:spcPct val="160000"/>
              </a:lnSpc>
            </a:pPr>
            <a:r>
              <a:rPr lang="en-US" altLang="zh-CN" dirty="0">
                <a:latin typeface="黑体" panose="02010609060101010101" pitchFamily="49" charset="-122"/>
                <a:ea typeface="黑体" panose="02010609060101010101" pitchFamily="49" charset="-122"/>
              </a:rPr>
              <a:t>    </a:t>
            </a:r>
            <a:r>
              <a:rPr lang="zh-CN" altLang="en-US" dirty="0">
                <a:latin typeface="黑体" panose="02010609060101010101" pitchFamily="49" charset="-122"/>
                <a:ea typeface="黑体" panose="02010609060101010101" pitchFamily="49" charset="-122"/>
              </a:rPr>
              <a:t>下面将以</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交叉验证作为基础选取最佳参数训练模型</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本来应该是蒙特卡诺交叉验证，由于蒙特卡诺交叉验证只算了</a:t>
            </a:r>
            <a:r>
              <a:rPr lang="en-US" altLang="zh-CN" dirty="0">
                <a:latin typeface="黑体" panose="02010609060101010101" pitchFamily="49" charset="-122"/>
                <a:ea typeface="黑体" panose="02010609060101010101" pitchFamily="49" charset="-122"/>
              </a:rPr>
              <a:t>6</a:t>
            </a:r>
            <a:r>
              <a:rPr lang="zh-CN" altLang="en-US" dirty="0">
                <a:latin typeface="黑体" panose="02010609060101010101" pitchFamily="49" charset="-122"/>
                <a:ea typeface="黑体" panose="02010609060101010101" pitchFamily="49" charset="-122"/>
              </a:rPr>
              <a:t>次，后面再算，参数优化还没做。这里只是拿</a:t>
            </a:r>
            <a:r>
              <a:rPr lang="en-US" altLang="zh-CN" dirty="0">
                <a:latin typeface="黑体" panose="02010609060101010101" pitchFamily="49" charset="-122"/>
                <a:ea typeface="黑体" panose="02010609060101010101" pitchFamily="49" charset="-122"/>
              </a:rPr>
              <a:t>K-</a:t>
            </a:r>
            <a:r>
              <a:rPr lang="zh-CN" altLang="en-US" dirty="0">
                <a:latin typeface="黑体" panose="02010609060101010101" pitchFamily="49" charset="-122"/>
                <a:ea typeface="黑体" panose="02010609060101010101" pitchFamily="49" charset="-122"/>
              </a:rPr>
              <a:t>折的模型做一个演示。</a:t>
            </a:r>
            <a:r>
              <a:rPr lang="en-US" altLang="zh-CN"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253673930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模型评估</a:t>
            </a:r>
          </a:p>
        </p:txBody>
      </p:sp>
      <p:sp>
        <p:nvSpPr>
          <p:cNvPr id="7" name="文本框 6">
            <a:extLst>
              <a:ext uri="{FF2B5EF4-FFF2-40B4-BE49-F238E27FC236}">
                <a16:creationId xmlns:a16="http://schemas.microsoft.com/office/drawing/2014/main" id="{861EBE96-0983-2D7B-73BA-2A4B9C204EB8}"/>
              </a:ext>
            </a:extLst>
          </p:cNvPr>
          <p:cNvSpPr txBox="1"/>
          <p:nvPr/>
        </p:nvSpPr>
        <p:spPr>
          <a:xfrm>
            <a:off x="1719015" y="5153839"/>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各个模型的损失</a:t>
            </a:r>
            <a:endParaRPr lang="en-US" altLang="zh-CN" sz="1400" dirty="0">
              <a:latin typeface="黑体" panose="02010609060101010101" pitchFamily="49" charset="-122"/>
              <a:ea typeface="黑体" panose="02010609060101010101" pitchFamily="49" charset="-122"/>
            </a:endParaRPr>
          </a:p>
        </p:txBody>
      </p:sp>
      <p:graphicFrame>
        <p:nvGraphicFramePr>
          <p:cNvPr id="2" name="表格 1">
            <a:extLst>
              <a:ext uri="{FF2B5EF4-FFF2-40B4-BE49-F238E27FC236}">
                <a16:creationId xmlns:a16="http://schemas.microsoft.com/office/drawing/2014/main" id="{6A3EF756-469B-0DA0-FD37-80D1FBE95273}"/>
              </a:ext>
            </a:extLst>
          </p:cNvPr>
          <p:cNvGraphicFramePr>
            <a:graphicFrameLocks noGrp="1"/>
          </p:cNvGraphicFramePr>
          <p:nvPr>
            <p:extLst>
              <p:ext uri="{D42A27DB-BD31-4B8C-83A1-F6EECF244321}">
                <p14:modId xmlns:p14="http://schemas.microsoft.com/office/powerpoint/2010/main" val="2221064612"/>
              </p:ext>
            </p:extLst>
          </p:nvPr>
        </p:nvGraphicFramePr>
        <p:xfrm>
          <a:off x="50115" y="861121"/>
          <a:ext cx="6100163" cy="4351338"/>
        </p:xfrm>
        <a:graphic>
          <a:graphicData uri="http://schemas.openxmlformats.org/drawingml/2006/table">
            <a:tbl>
              <a:tblPr/>
              <a:tblGrid>
                <a:gridCol w="513966">
                  <a:extLst>
                    <a:ext uri="{9D8B030D-6E8A-4147-A177-3AD203B41FA5}">
                      <a16:colId xmlns:a16="http://schemas.microsoft.com/office/drawing/2014/main" val="3997637175"/>
                    </a:ext>
                  </a:extLst>
                </a:gridCol>
                <a:gridCol w="508722">
                  <a:extLst>
                    <a:ext uri="{9D8B030D-6E8A-4147-A177-3AD203B41FA5}">
                      <a16:colId xmlns:a16="http://schemas.microsoft.com/office/drawing/2014/main" val="1043362945"/>
                    </a:ext>
                  </a:extLst>
                </a:gridCol>
                <a:gridCol w="513966">
                  <a:extLst>
                    <a:ext uri="{9D8B030D-6E8A-4147-A177-3AD203B41FA5}">
                      <a16:colId xmlns:a16="http://schemas.microsoft.com/office/drawing/2014/main" val="1148193580"/>
                    </a:ext>
                  </a:extLst>
                </a:gridCol>
                <a:gridCol w="513966">
                  <a:extLst>
                    <a:ext uri="{9D8B030D-6E8A-4147-A177-3AD203B41FA5}">
                      <a16:colId xmlns:a16="http://schemas.microsoft.com/office/drawing/2014/main" val="1387997338"/>
                    </a:ext>
                  </a:extLst>
                </a:gridCol>
                <a:gridCol w="513966">
                  <a:extLst>
                    <a:ext uri="{9D8B030D-6E8A-4147-A177-3AD203B41FA5}">
                      <a16:colId xmlns:a16="http://schemas.microsoft.com/office/drawing/2014/main" val="262377583"/>
                    </a:ext>
                  </a:extLst>
                </a:gridCol>
                <a:gridCol w="513966">
                  <a:extLst>
                    <a:ext uri="{9D8B030D-6E8A-4147-A177-3AD203B41FA5}">
                      <a16:colId xmlns:a16="http://schemas.microsoft.com/office/drawing/2014/main" val="2660891617"/>
                    </a:ext>
                  </a:extLst>
                </a:gridCol>
                <a:gridCol w="513966">
                  <a:extLst>
                    <a:ext uri="{9D8B030D-6E8A-4147-A177-3AD203B41FA5}">
                      <a16:colId xmlns:a16="http://schemas.microsoft.com/office/drawing/2014/main" val="3796710671"/>
                    </a:ext>
                  </a:extLst>
                </a:gridCol>
                <a:gridCol w="513966">
                  <a:extLst>
                    <a:ext uri="{9D8B030D-6E8A-4147-A177-3AD203B41FA5}">
                      <a16:colId xmlns:a16="http://schemas.microsoft.com/office/drawing/2014/main" val="302434259"/>
                    </a:ext>
                  </a:extLst>
                </a:gridCol>
                <a:gridCol w="513966">
                  <a:extLst>
                    <a:ext uri="{9D8B030D-6E8A-4147-A177-3AD203B41FA5}">
                      <a16:colId xmlns:a16="http://schemas.microsoft.com/office/drawing/2014/main" val="446746023"/>
                    </a:ext>
                  </a:extLst>
                </a:gridCol>
                <a:gridCol w="513966">
                  <a:extLst>
                    <a:ext uri="{9D8B030D-6E8A-4147-A177-3AD203B41FA5}">
                      <a16:colId xmlns:a16="http://schemas.microsoft.com/office/drawing/2014/main" val="3283245012"/>
                    </a:ext>
                  </a:extLst>
                </a:gridCol>
                <a:gridCol w="513966">
                  <a:extLst>
                    <a:ext uri="{9D8B030D-6E8A-4147-A177-3AD203B41FA5}">
                      <a16:colId xmlns:a16="http://schemas.microsoft.com/office/drawing/2014/main" val="314923531"/>
                    </a:ext>
                  </a:extLst>
                </a:gridCol>
                <a:gridCol w="451781">
                  <a:extLst>
                    <a:ext uri="{9D8B030D-6E8A-4147-A177-3AD203B41FA5}">
                      <a16:colId xmlns:a16="http://schemas.microsoft.com/office/drawing/2014/main" val="3204226764"/>
                    </a:ext>
                  </a:extLst>
                </a:gridCol>
              </a:tblGrid>
              <a:tr h="284358">
                <a:tc>
                  <a:txBody>
                    <a:bodyPr/>
                    <a:lstStyle/>
                    <a:p>
                      <a:pPr marL="0" marR="0" algn="ctr" fontAlgn="t">
                        <a:spcBef>
                          <a:spcPts val="0"/>
                        </a:spcBef>
                        <a:spcAft>
                          <a:spcPts val="0"/>
                        </a:spcAft>
                      </a:pPr>
                      <a:r>
                        <a:rPr lang="zh-CN" sz="700" b="1">
                          <a:effectLst/>
                          <a:ea typeface="宋体" panose="02010600030101010101" pitchFamily="2" charset="-122"/>
                        </a:rPr>
                        <a:t>model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model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R² train</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R² val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MSE train</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MSE val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RMSE train</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RMSE val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MAE train</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MAE val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MAPE train</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ctr" fontAlgn="t">
                        <a:spcBef>
                          <a:spcPts val="0"/>
                        </a:spcBef>
                        <a:spcAft>
                          <a:spcPts val="0"/>
                        </a:spcAft>
                      </a:pPr>
                      <a:r>
                        <a:rPr lang="zh-CN" sz="700" b="1">
                          <a:effectLst/>
                          <a:ea typeface="宋体" panose="02010600030101010101" pitchFamily="2" charset="-122"/>
                        </a:rPr>
                        <a:t>MAPE val</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89607021"/>
                  </a:ext>
                </a:extLst>
              </a:tr>
              <a:tr h="393472">
                <a:tc>
                  <a:txBody>
                    <a:bodyPr/>
                    <a:lstStyle/>
                    <a:p>
                      <a:pPr marL="0" marR="0" algn="ctr" fontAlgn="t">
                        <a:spcBef>
                          <a:spcPts val="0"/>
                        </a:spcBef>
                        <a:spcAft>
                          <a:spcPts val="0"/>
                        </a:spcAft>
                      </a:pPr>
                      <a:r>
                        <a:rPr lang="zh-CN" sz="700" b="1">
                          <a:effectLst/>
                          <a:ea typeface="宋体" panose="02010600030101010101" pitchFamily="2" charset="-122"/>
                        </a:rPr>
                        <a:t>KNeighborsUnif</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KNeighborsUnif</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0.867827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-0.77124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22.45719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297.8415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4.731217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16.00812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3.488537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12.93471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0.823826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3.028785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4113850779"/>
                  </a:ext>
                </a:extLst>
              </a:tr>
              <a:tr h="393472">
                <a:tc>
                  <a:txBody>
                    <a:bodyPr/>
                    <a:lstStyle/>
                    <a:p>
                      <a:pPr marL="0" marR="0" algn="ctr" fontAlgn="t">
                        <a:spcBef>
                          <a:spcPts val="0"/>
                        </a:spcBef>
                        <a:spcAft>
                          <a:spcPts val="0"/>
                        </a:spcAft>
                      </a:pPr>
                      <a:r>
                        <a:rPr lang="zh-CN" sz="700" b="1">
                          <a:effectLst/>
                          <a:ea typeface="宋体" panose="02010600030101010101" pitchFamily="2" charset="-122"/>
                        </a:rPr>
                        <a:t>KNeighborsDist</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KNeighborsDist</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0.97913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-0.76461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3.540041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296.9608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1.878266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15.97789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0.478717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12.89696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0.112968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3.019497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274489302"/>
                  </a:ext>
                </a:extLst>
              </a:tr>
              <a:tr h="284358">
                <a:tc>
                  <a:txBody>
                    <a:bodyPr/>
                    <a:lstStyle/>
                    <a:p>
                      <a:pPr marL="0" marR="0" algn="ctr" fontAlgn="t">
                        <a:spcBef>
                          <a:spcPts val="0"/>
                        </a:spcBef>
                        <a:spcAft>
                          <a:spcPts val="0"/>
                        </a:spcAft>
                      </a:pPr>
                      <a:r>
                        <a:rPr lang="zh-CN" sz="700" b="1">
                          <a:effectLst/>
                          <a:ea typeface="宋体" panose="02010600030101010101" pitchFamily="2" charset="-122"/>
                        </a:rPr>
                        <a:t>LightGBMXT</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LightGBMXT</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0.915886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0.442891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14.17216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94.42758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3.763461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9.022581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2.940313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7.004448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0.698297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1.63907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807841806"/>
                  </a:ext>
                </a:extLst>
              </a:tr>
              <a:tr h="284358">
                <a:tc>
                  <a:txBody>
                    <a:bodyPr/>
                    <a:lstStyle/>
                    <a:p>
                      <a:pPr marL="0" marR="0" algn="ctr" fontAlgn="t">
                        <a:spcBef>
                          <a:spcPts val="0"/>
                        </a:spcBef>
                        <a:spcAft>
                          <a:spcPts val="0"/>
                        </a:spcAft>
                      </a:pPr>
                      <a:r>
                        <a:rPr lang="zh-CN" sz="700" b="1">
                          <a:effectLst/>
                          <a:ea typeface="宋体" panose="02010600030101010101" pitchFamily="2" charset="-122"/>
                        </a:rPr>
                        <a:t>LightGBM</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LightGBM</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0.933038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0.354164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11.24768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112.4407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3.351111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9.705456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2.539151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7.4459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0.60211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1.736366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768309055"/>
                  </a:ext>
                </a:extLst>
              </a:tr>
              <a:tr h="393472">
                <a:tc>
                  <a:txBody>
                    <a:bodyPr/>
                    <a:lstStyle/>
                    <a:p>
                      <a:pPr marL="0" marR="0" algn="ctr" fontAlgn="t">
                        <a:spcBef>
                          <a:spcPts val="0"/>
                        </a:spcBef>
                        <a:spcAft>
                          <a:spcPts val="0"/>
                        </a:spcAft>
                      </a:pPr>
                      <a:r>
                        <a:rPr lang="zh-CN" sz="700" b="1">
                          <a:effectLst/>
                          <a:ea typeface="宋体" panose="02010600030101010101" pitchFamily="2" charset="-122"/>
                        </a:rPr>
                        <a:t>RandomForestMSE</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RandomForestMSE</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0.964142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0.310805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6.060685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120.409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2.460216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9.996236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1.69696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7.715252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0.401096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1.804594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400858811"/>
                  </a:ext>
                </a:extLst>
              </a:tr>
              <a:tr h="284358">
                <a:tc>
                  <a:txBody>
                    <a:bodyPr/>
                    <a:lstStyle/>
                    <a:p>
                      <a:pPr marL="0" marR="0" algn="ctr" fontAlgn="t">
                        <a:spcBef>
                          <a:spcPts val="0"/>
                        </a:spcBef>
                        <a:spcAft>
                          <a:spcPts val="0"/>
                        </a:spcAft>
                      </a:pPr>
                      <a:r>
                        <a:rPr lang="zh-CN" sz="700" b="1">
                          <a:effectLst/>
                          <a:ea typeface="宋体" panose="02010600030101010101" pitchFamily="2" charset="-122"/>
                        </a:rPr>
                        <a:t>CatBoost</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CatBoost</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0.937023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0.413335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10.7088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94.59661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3.267753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9.160579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2.504906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7.147952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0.594443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1.675379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677854528"/>
                  </a:ext>
                </a:extLst>
              </a:tr>
              <a:tr h="284358">
                <a:tc>
                  <a:txBody>
                    <a:bodyPr/>
                    <a:lstStyle/>
                    <a:p>
                      <a:pPr marL="0" marR="0" algn="ctr" fontAlgn="t">
                        <a:spcBef>
                          <a:spcPts val="0"/>
                        </a:spcBef>
                        <a:spcAft>
                          <a:spcPts val="0"/>
                        </a:spcAft>
                      </a:pPr>
                      <a:r>
                        <a:rPr lang="zh-CN" sz="700" b="1">
                          <a:effectLst/>
                          <a:ea typeface="宋体" panose="02010600030101010101" pitchFamily="2" charset="-122"/>
                        </a:rPr>
                        <a:t>ExtraTreesMSE</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ExtraTreesMSE</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0.963943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0.394053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6.102194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101.484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2.46816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9.433558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1.691332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7.257539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0.399833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1.701968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561383748"/>
                  </a:ext>
                </a:extLst>
              </a:tr>
              <a:tr h="393472">
                <a:tc>
                  <a:txBody>
                    <a:bodyPr/>
                    <a:lstStyle/>
                    <a:p>
                      <a:pPr marL="0" marR="0" algn="ctr" fontAlgn="t">
                        <a:spcBef>
                          <a:spcPts val="0"/>
                        </a:spcBef>
                        <a:spcAft>
                          <a:spcPts val="0"/>
                        </a:spcAft>
                      </a:pPr>
                      <a:r>
                        <a:rPr lang="zh-CN" sz="700" b="1">
                          <a:effectLst/>
                          <a:ea typeface="宋体" panose="02010600030101010101" pitchFamily="2" charset="-122"/>
                        </a:rPr>
                        <a:t>NeuralNetFastAI</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NeuralNetFastAI</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-2.86845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-9.49161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666.4815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1534.379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24.7266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35.49646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21.67464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30.3456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5.183806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7.262465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2383648529"/>
                  </a:ext>
                </a:extLst>
              </a:tr>
              <a:tr h="284358">
                <a:tc>
                  <a:txBody>
                    <a:bodyPr/>
                    <a:lstStyle/>
                    <a:p>
                      <a:pPr marL="0" marR="0" algn="ctr" fontAlgn="t">
                        <a:spcBef>
                          <a:spcPts val="0"/>
                        </a:spcBef>
                        <a:spcAft>
                          <a:spcPts val="0"/>
                        </a:spcAft>
                      </a:pPr>
                      <a:r>
                        <a:rPr lang="zh-CN" sz="700" b="1">
                          <a:effectLst/>
                          <a:ea typeface="宋体" panose="02010600030101010101" pitchFamily="2" charset="-122"/>
                        </a:rPr>
                        <a:t>XGBoost</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XGBoost</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0.947477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0.408088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8.920879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98.0686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2.974007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9.300597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2.167778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7.174537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0.515081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1.677236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47831168"/>
                  </a:ext>
                </a:extLst>
              </a:tr>
              <a:tr h="393472">
                <a:tc>
                  <a:txBody>
                    <a:bodyPr/>
                    <a:lstStyle/>
                    <a:p>
                      <a:pPr marL="0" marR="0" algn="ctr" fontAlgn="t">
                        <a:spcBef>
                          <a:spcPts val="0"/>
                        </a:spcBef>
                        <a:spcAft>
                          <a:spcPts val="0"/>
                        </a:spcAft>
                      </a:pPr>
                      <a:r>
                        <a:rPr lang="zh-CN" sz="700" b="1">
                          <a:effectLst/>
                          <a:ea typeface="宋体" panose="02010600030101010101" pitchFamily="2" charset="-122"/>
                        </a:rPr>
                        <a:t>NeuralNetTorch</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NeuralNetTorch</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0.539651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0.140662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81.16516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102.8351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8.802455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9.933099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6.705828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8.116149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1.584269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1.926652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1957688265"/>
                  </a:ext>
                </a:extLst>
              </a:tr>
              <a:tr h="284358">
                <a:tc>
                  <a:txBody>
                    <a:bodyPr/>
                    <a:lstStyle/>
                    <a:p>
                      <a:pPr marL="0" marR="0" algn="ctr" fontAlgn="t">
                        <a:spcBef>
                          <a:spcPts val="0"/>
                        </a:spcBef>
                        <a:spcAft>
                          <a:spcPts val="0"/>
                        </a:spcAft>
                      </a:pPr>
                      <a:r>
                        <a:rPr lang="zh-CN" sz="700" b="1">
                          <a:effectLst/>
                          <a:ea typeface="宋体" panose="02010600030101010101" pitchFamily="2" charset="-122"/>
                        </a:rPr>
                        <a:t>LightGBMLarge</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LightGBMLarge</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0.953618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0.321689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7.744246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119.1578</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2.779625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9.858232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2.038327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7.614676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0.483662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1.776671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942395387"/>
                  </a:ext>
                </a:extLst>
              </a:tr>
              <a:tr h="393472">
                <a:tc>
                  <a:txBody>
                    <a:bodyPr/>
                    <a:lstStyle/>
                    <a:p>
                      <a:pPr marL="0" marR="0" algn="ctr" fontAlgn="t">
                        <a:spcBef>
                          <a:spcPts val="0"/>
                        </a:spcBef>
                        <a:spcAft>
                          <a:spcPts val="0"/>
                        </a:spcAft>
                      </a:pPr>
                      <a:r>
                        <a:rPr lang="zh-CN" sz="700" b="1">
                          <a:effectLst/>
                          <a:ea typeface="宋体" panose="02010600030101010101" pitchFamily="2" charset="-122"/>
                        </a:rPr>
                        <a:t>WeightedEnsemble_L2</a:t>
                      </a:r>
                      <a:endParaRPr lang="zh-CN" sz="700">
                        <a:effectLst/>
                        <a:ea typeface="宋体" panose="02010600030101010101" pitchFamily="2" charset="-122"/>
                      </a:endParaRP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fontAlgn="t">
                        <a:spcBef>
                          <a:spcPts val="0"/>
                        </a:spcBef>
                        <a:spcAft>
                          <a:spcPts val="0"/>
                        </a:spcAft>
                      </a:pPr>
                      <a:r>
                        <a:rPr lang="zh-CN" sz="700">
                          <a:solidFill>
                            <a:srgbClr val="000000"/>
                          </a:solidFill>
                          <a:effectLst/>
                          <a:ea typeface="宋体" panose="02010600030101010101" pitchFamily="2" charset="-122"/>
                        </a:rPr>
                        <a:t>WeightedEnsemble_L2</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0.930477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0.402305</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11.83746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102.6656</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3.434589</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9.256297</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2.605783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7.202594</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a:solidFill>
                            <a:srgbClr val="000000"/>
                          </a:solidFill>
                          <a:effectLst/>
                          <a:ea typeface="宋体" panose="02010600030101010101" pitchFamily="2" charset="-122"/>
                        </a:rPr>
                        <a:t>0.617093</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tc>
                  <a:txBody>
                    <a:bodyPr/>
                    <a:lstStyle/>
                    <a:p>
                      <a:pPr marL="0" marR="0" algn="r" fontAlgn="t">
                        <a:spcBef>
                          <a:spcPts val="0"/>
                        </a:spcBef>
                        <a:spcAft>
                          <a:spcPts val="0"/>
                        </a:spcAft>
                      </a:pPr>
                      <a:r>
                        <a:rPr lang="zh-CN" sz="700" dirty="0">
                          <a:solidFill>
                            <a:srgbClr val="000000"/>
                          </a:solidFill>
                          <a:effectLst/>
                          <a:ea typeface="宋体" panose="02010600030101010101" pitchFamily="2" charset="-122"/>
                        </a:rPr>
                        <a:t>1.685271</a:t>
                      </a:r>
                    </a:p>
                  </a:txBody>
                  <a:tcPr marL="33065" marR="33065" marT="33065" marB="33065">
                    <a:lnL w="12700" cap="flat" cmpd="sng" algn="ctr">
                      <a:solidFill>
                        <a:srgbClr val="A3A3A3"/>
                      </a:solidFill>
                      <a:prstDash val="solid"/>
                      <a:round/>
                      <a:headEnd type="none" w="med" len="med"/>
                      <a:tailEnd type="none" w="med" len="med"/>
                    </a:lnL>
                    <a:lnR w="12700" cap="flat" cmpd="sng" algn="ctr">
                      <a:solidFill>
                        <a:srgbClr val="A3A3A3"/>
                      </a:solidFill>
                      <a:prstDash val="solid"/>
                      <a:round/>
                      <a:headEnd type="none" w="med" len="med"/>
                      <a:tailEnd type="none" w="med" len="med"/>
                    </a:lnR>
                    <a:lnT w="12700" cap="flat" cmpd="sng" algn="ctr">
                      <a:solidFill>
                        <a:srgbClr val="A3A3A3"/>
                      </a:solidFill>
                      <a:prstDash val="solid"/>
                      <a:round/>
                      <a:headEnd type="none" w="med" len="med"/>
                      <a:tailEnd type="none" w="med" len="med"/>
                    </a:lnT>
                    <a:lnB w="12700" cap="flat" cmpd="sng" algn="ctr">
                      <a:solidFill>
                        <a:srgbClr val="A3A3A3"/>
                      </a:solidFill>
                      <a:prstDash val="solid"/>
                      <a:round/>
                      <a:headEnd type="none" w="med" len="med"/>
                      <a:tailEnd type="none" w="med" len="med"/>
                    </a:lnB>
                  </a:tcPr>
                </a:tc>
                <a:extLst>
                  <a:ext uri="{0D108BD9-81ED-4DB2-BD59-A6C34878D82A}">
                    <a16:rowId xmlns:a16="http://schemas.microsoft.com/office/drawing/2014/main" val="3082872054"/>
                  </a:ext>
                </a:extLst>
              </a:tr>
            </a:tbl>
          </a:graphicData>
        </a:graphic>
      </p:graphicFrame>
      <p:pic>
        <p:nvPicPr>
          <p:cNvPr id="8" name="图片 7">
            <a:extLst>
              <a:ext uri="{FF2B5EF4-FFF2-40B4-BE49-F238E27FC236}">
                <a16:creationId xmlns:a16="http://schemas.microsoft.com/office/drawing/2014/main" id="{3A0C8722-929F-4A13-BA97-874FD9E26B88}"/>
              </a:ext>
            </a:extLst>
          </p:cNvPr>
          <p:cNvPicPr>
            <a:picLocks noChangeAspect="1"/>
          </p:cNvPicPr>
          <p:nvPr/>
        </p:nvPicPr>
        <p:blipFill>
          <a:blip r:embed="rId3"/>
          <a:stretch>
            <a:fillRect/>
          </a:stretch>
        </p:blipFill>
        <p:spPr>
          <a:xfrm>
            <a:off x="6278704" y="1020959"/>
            <a:ext cx="6336081" cy="3800940"/>
          </a:xfrm>
          <a:prstGeom prst="rect">
            <a:avLst/>
          </a:prstGeom>
        </p:spPr>
      </p:pic>
      <p:sp>
        <p:nvSpPr>
          <p:cNvPr id="11" name="文本框 10">
            <a:extLst>
              <a:ext uri="{FF2B5EF4-FFF2-40B4-BE49-F238E27FC236}">
                <a16:creationId xmlns:a16="http://schemas.microsoft.com/office/drawing/2014/main" id="{0C09BB13-3D7E-7E3D-0EE8-28BE34F5E36B}"/>
              </a:ext>
            </a:extLst>
          </p:cNvPr>
          <p:cNvSpPr txBox="1"/>
          <p:nvPr/>
        </p:nvSpPr>
        <p:spPr>
          <a:xfrm>
            <a:off x="8879728" y="5213925"/>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各个模型的相对误差</a:t>
            </a:r>
            <a:endParaRPr lang="en-US" altLang="zh-CN" sz="1400" dirty="0">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13312808-977F-345F-BC53-9851D28FC580}"/>
              </a:ext>
            </a:extLst>
          </p:cNvPr>
          <p:cNvSpPr txBox="1"/>
          <p:nvPr/>
        </p:nvSpPr>
        <p:spPr>
          <a:xfrm>
            <a:off x="3251797" y="5319770"/>
            <a:ext cx="5627931" cy="1354217"/>
          </a:xfrm>
          <a:prstGeom prst="rect">
            <a:avLst/>
          </a:prstGeom>
          <a:noFill/>
        </p:spPr>
        <p:txBody>
          <a:bodyPr wrap="square">
            <a:spAutoFit/>
          </a:bodyPr>
          <a:lstStyle/>
          <a:p>
            <a:r>
              <a:rPr lang="zh-CN" altLang="zh-CN" sz="1200" dirty="0">
                <a:effectLst/>
                <a:latin typeface="黑体" panose="02010609060101010101" pitchFamily="49" charset="-122"/>
                <a:ea typeface="黑体" panose="02010609060101010101" pitchFamily="49" charset="-122"/>
              </a:rPr>
              <a:t>可以看出</a:t>
            </a:r>
            <a:r>
              <a:rPr lang="en-US" altLang="zh-CN" sz="1200" dirty="0" err="1">
                <a:effectLst/>
                <a:latin typeface="黑体" panose="02010609060101010101" pitchFamily="49" charset="-122"/>
                <a:ea typeface="黑体" panose="02010609060101010101" pitchFamily="49" charset="-122"/>
              </a:rPr>
              <a:t>NeuralNetTorch</a:t>
            </a:r>
            <a:r>
              <a:rPr lang="zh-CN" altLang="zh-CN" sz="1200" dirty="0">
                <a:effectLst/>
                <a:latin typeface="黑体" panose="02010609060101010101" pitchFamily="49" charset="-122"/>
                <a:ea typeface="黑体" panose="02010609060101010101" pitchFamily="49" charset="-122"/>
              </a:rPr>
              <a:t>模型在验证集和测试集上的误差远高于其他模型，这是因为该模型是对多层感知机做了一个简化</a:t>
            </a:r>
            <a:r>
              <a:rPr lang="en-US" altLang="zh-CN" sz="1200" dirty="0">
                <a:effectLst/>
                <a:latin typeface="黑体" panose="02010609060101010101" pitchFamily="49" charset="-122"/>
                <a:ea typeface="黑体" panose="02010609060101010101" pitchFamily="49" charset="-122"/>
              </a:rPr>
              <a:t>(</a:t>
            </a:r>
            <a:r>
              <a:rPr lang="zh-CN" altLang="zh-CN" sz="1200" dirty="0">
                <a:effectLst/>
                <a:latin typeface="黑体" panose="02010609060101010101" pitchFamily="49" charset="-122"/>
                <a:ea typeface="黑体" panose="02010609060101010101" pitchFamily="49" charset="-122"/>
              </a:rPr>
              <a:t>主要是隐藏层数目</a:t>
            </a:r>
            <a:r>
              <a:rPr lang="en-US" altLang="zh-CN" sz="1200" dirty="0">
                <a:effectLst/>
                <a:latin typeface="黑体" panose="02010609060101010101" pitchFamily="49" charset="-122"/>
                <a:ea typeface="黑体" panose="02010609060101010101" pitchFamily="49" charset="-122"/>
              </a:rPr>
              <a:t>)</a:t>
            </a:r>
            <a:r>
              <a:rPr lang="zh-CN" altLang="zh-CN" sz="1200" dirty="0">
                <a:effectLst/>
                <a:latin typeface="黑体" panose="02010609060101010101" pitchFamily="49" charset="-122"/>
                <a:ea typeface="黑体" panose="02010609060101010101" pitchFamily="49" charset="-122"/>
              </a:rPr>
              <a:t>导致的</a:t>
            </a:r>
            <a:r>
              <a:rPr lang="en-US" altLang="zh-CN" sz="1200" dirty="0">
                <a:effectLst/>
                <a:latin typeface="黑体" panose="02010609060101010101" pitchFamily="49" charset="-122"/>
                <a:ea typeface="黑体" panose="02010609060101010101" pitchFamily="49" charset="-122"/>
              </a:rPr>
              <a:t> </a:t>
            </a:r>
            <a:r>
              <a:rPr lang="zh-CN" altLang="zh-CN" sz="1400" dirty="0">
                <a:effectLst/>
                <a:latin typeface="黑体" panose="02010609060101010101" pitchFamily="49" charset="-122"/>
                <a:ea typeface="黑体" panose="02010609060101010101" pitchFamily="49" charset="-122"/>
              </a:rPr>
              <a:t>虽然</a:t>
            </a:r>
            <a:r>
              <a:rPr lang="en-US" altLang="zh-CN" sz="1400" dirty="0" err="1">
                <a:effectLst/>
                <a:latin typeface="黑体" panose="02010609060101010101" pitchFamily="49" charset="-122"/>
                <a:ea typeface="黑体" panose="02010609060101010101" pitchFamily="49" charset="-122"/>
              </a:rPr>
              <a:t>NeuralNetTorch</a:t>
            </a:r>
            <a:r>
              <a:rPr lang="zh-CN" altLang="zh-CN" sz="1400" dirty="0">
                <a:effectLst/>
                <a:latin typeface="黑体" panose="02010609060101010101" pitchFamily="49" charset="-122"/>
                <a:ea typeface="黑体" panose="02010609060101010101" pitchFamily="49" charset="-122"/>
              </a:rPr>
              <a:t>的误差偏大，</a:t>
            </a:r>
            <a:r>
              <a:rPr lang="zh-CN" altLang="en-US" sz="1400" dirty="0">
                <a:effectLst/>
                <a:latin typeface="黑体" panose="02010609060101010101" pitchFamily="49" charset="-122"/>
                <a:ea typeface="黑体" panose="02010609060101010101" pitchFamily="49" charset="-122"/>
              </a:rPr>
              <a:t>但是</a:t>
            </a:r>
            <a:r>
              <a:rPr lang="zh-CN" altLang="zh-CN" sz="1400" dirty="0">
                <a:effectLst/>
                <a:latin typeface="黑体" panose="02010609060101010101" pitchFamily="49" charset="-122"/>
                <a:ea typeface="黑体" panose="02010609060101010101" pitchFamily="49" charset="-122"/>
              </a:rPr>
              <a:t>加权模型会基于误差的大小来决定最后该模型在最后输出的权重的占比，所以关于这个不必太担心</a:t>
            </a:r>
            <a:r>
              <a:rPr lang="zh-CN" altLang="en-US" sz="1400" dirty="0">
                <a:effectLst/>
                <a:latin typeface="黑体" panose="02010609060101010101" pitchFamily="49" charset="-122"/>
                <a:ea typeface="黑体" panose="02010609060101010101" pitchFamily="49" charset="-122"/>
              </a:rPr>
              <a:t>。整体来看，其中效果最好的加权</a:t>
            </a:r>
            <a:r>
              <a:rPr lang="zh-CN" altLang="en-US" sz="1400" dirty="0">
                <a:solidFill>
                  <a:srgbClr val="FF0000"/>
                </a:solidFill>
                <a:effectLst/>
                <a:latin typeface="黑体" panose="02010609060101010101" pitchFamily="49" charset="-122"/>
                <a:ea typeface="黑体" panose="02010609060101010101" pitchFamily="49" charset="-122"/>
              </a:rPr>
              <a:t>模型误差训练误差在</a:t>
            </a:r>
            <a:r>
              <a:rPr lang="en-US" altLang="zh-CN" sz="1400" dirty="0">
                <a:solidFill>
                  <a:srgbClr val="FF0000"/>
                </a:solidFill>
                <a:latin typeface="黑体" panose="02010609060101010101" pitchFamily="49" charset="-122"/>
                <a:ea typeface="黑体" panose="02010609060101010101" pitchFamily="49" charset="-122"/>
              </a:rPr>
              <a:t>0.6%, </a:t>
            </a:r>
            <a:r>
              <a:rPr lang="zh-CN" altLang="en-US" sz="1400" dirty="0">
                <a:solidFill>
                  <a:srgbClr val="FF0000"/>
                </a:solidFill>
                <a:latin typeface="黑体" panose="02010609060101010101" pitchFamily="49" charset="-122"/>
                <a:ea typeface="黑体" panose="02010609060101010101" pitchFamily="49" charset="-122"/>
              </a:rPr>
              <a:t>测试误差在</a:t>
            </a:r>
            <a:r>
              <a:rPr lang="en-US" altLang="zh-CN" sz="1400" dirty="0">
                <a:solidFill>
                  <a:srgbClr val="FF0000"/>
                </a:solidFill>
                <a:latin typeface="黑体" panose="02010609060101010101" pitchFamily="49" charset="-122"/>
                <a:ea typeface="黑体" panose="02010609060101010101" pitchFamily="49" charset="-122"/>
              </a:rPr>
              <a:t>1.7%</a:t>
            </a:r>
            <a:r>
              <a:rPr lang="zh-CN" altLang="en-US" sz="1400" dirty="0">
                <a:solidFill>
                  <a:srgbClr val="FF0000"/>
                </a:solidFill>
                <a:latin typeface="黑体" panose="02010609060101010101" pitchFamily="49" charset="-122"/>
                <a:ea typeface="黑体" panose="02010609060101010101" pitchFamily="49" charset="-122"/>
              </a:rPr>
              <a:t>，结果较好。</a:t>
            </a:r>
          </a:p>
        </p:txBody>
      </p:sp>
    </p:spTree>
    <p:extLst>
      <p:ext uri="{BB962C8B-B14F-4D97-AF65-F5344CB8AC3E}">
        <p14:creationId xmlns:p14="http://schemas.microsoft.com/office/powerpoint/2010/main" val="3452335748"/>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模型评估</a:t>
            </a:r>
          </a:p>
        </p:txBody>
      </p:sp>
      <p:pic>
        <p:nvPicPr>
          <p:cNvPr id="3" name="图片 2">
            <a:extLst>
              <a:ext uri="{FF2B5EF4-FFF2-40B4-BE49-F238E27FC236}">
                <a16:creationId xmlns:a16="http://schemas.microsoft.com/office/drawing/2014/main" id="{97046849-0085-B4EC-B713-6E7555DB86B7}"/>
              </a:ext>
            </a:extLst>
          </p:cNvPr>
          <p:cNvPicPr>
            <a:picLocks noChangeAspect="1"/>
          </p:cNvPicPr>
          <p:nvPr/>
        </p:nvPicPr>
        <p:blipFill>
          <a:blip r:embed="rId3"/>
          <a:stretch>
            <a:fillRect/>
          </a:stretch>
        </p:blipFill>
        <p:spPr>
          <a:xfrm>
            <a:off x="108378" y="995155"/>
            <a:ext cx="5036481" cy="4196883"/>
          </a:xfrm>
          <a:prstGeom prst="rect">
            <a:avLst/>
          </a:prstGeom>
        </p:spPr>
      </p:pic>
      <p:pic>
        <p:nvPicPr>
          <p:cNvPr id="5" name="图片 4">
            <a:extLst>
              <a:ext uri="{FF2B5EF4-FFF2-40B4-BE49-F238E27FC236}">
                <a16:creationId xmlns:a16="http://schemas.microsoft.com/office/drawing/2014/main" id="{36F57C9A-71E8-7405-A0C2-532A7BDF3D64}"/>
              </a:ext>
            </a:extLst>
          </p:cNvPr>
          <p:cNvPicPr>
            <a:picLocks noChangeAspect="1"/>
          </p:cNvPicPr>
          <p:nvPr/>
        </p:nvPicPr>
        <p:blipFill>
          <a:blip r:embed="rId4"/>
          <a:stretch>
            <a:fillRect/>
          </a:stretch>
        </p:blipFill>
        <p:spPr>
          <a:xfrm>
            <a:off x="4828783" y="933187"/>
            <a:ext cx="7306851" cy="4384111"/>
          </a:xfrm>
          <a:prstGeom prst="rect">
            <a:avLst/>
          </a:prstGeom>
        </p:spPr>
      </p:pic>
      <p:sp>
        <p:nvSpPr>
          <p:cNvPr id="6" name="文本框 5">
            <a:extLst>
              <a:ext uri="{FF2B5EF4-FFF2-40B4-BE49-F238E27FC236}">
                <a16:creationId xmlns:a16="http://schemas.microsoft.com/office/drawing/2014/main" id="{768732A4-6F04-0814-1998-5024DCCA0BBD}"/>
              </a:ext>
            </a:extLst>
          </p:cNvPr>
          <p:cNvSpPr txBox="1"/>
          <p:nvPr/>
        </p:nvSpPr>
        <p:spPr>
          <a:xfrm>
            <a:off x="8149041" y="5192038"/>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预测值与真实值偏差分布</a:t>
            </a:r>
            <a:endParaRPr lang="en-US" altLang="zh-CN" sz="14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861EBE96-0983-2D7B-73BA-2A4B9C204EB8}"/>
              </a:ext>
            </a:extLst>
          </p:cNvPr>
          <p:cNvSpPr txBox="1"/>
          <p:nvPr/>
        </p:nvSpPr>
        <p:spPr>
          <a:xfrm>
            <a:off x="1430916" y="5109998"/>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预测值与真实值分布</a:t>
            </a:r>
            <a:endParaRPr lang="en-US" altLang="zh-CN" sz="1400"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11A6CF17-536D-A1B4-D41A-E95E62F99A03}"/>
              </a:ext>
            </a:extLst>
          </p:cNvPr>
          <p:cNvSpPr txBox="1"/>
          <p:nvPr/>
        </p:nvSpPr>
        <p:spPr>
          <a:xfrm>
            <a:off x="2353848" y="5491193"/>
            <a:ext cx="6097044" cy="1200329"/>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基于最后的加权模型，</a:t>
            </a:r>
            <a:r>
              <a:rPr lang="zh-CN" altLang="zh-CN" sz="1800" dirty="0">
                <a:solidFill>
                  <a:srgbClr val="000000"/>
                </a:solidFill>
                <a:effectLst/>
                <a:ea typeface="黑体" panose="02010609060101010101" pitchFamily="49" charset="-122"/>
              </a:rPr>
              <a:t>可以看出，模型的预测与真实值的误差</a:t>
            </a:r>
            <a:r>
              <a:rPr lang="zh-CN" altLang="zh-CN" sz="1800" dirty="0">
                <a:solidFill>
                  <a:srgbClr val="FF0000"/>
                </a:solidFill>
                <a:effectLst/>
                <a:ea typeface="黑体" panose="02010609060101010101" pitchFamily="49" charset="-122"/>
              </a:rPr>
              <a:t>总体分布在</a:t>
            </a:r>
            <a:r>
              <a:rPr lang="en-US" altLang="zh-CN" sz="1800" dirty="0">
                <a:solidFill>
                  <a:srgbClr val="FF0000"/>
                </a:solidFill>
                <a:effectLst/>
                <a:ea typeface="Calibri" panose="020F0502020204030204" pitchFamily="34" charset="0"/>
              </a:rPr>
              <a:t>0</a:t>
            </a:r>
            <a:r>
              <a:rPr lang="zh-CN" altLang="zh-CN" sz="1800" dirty="0">
                <a:solidFill>
                  <a:srgbClr val="FF0000"/>
                </a:solidFill>
                <a:effectLst/>
                <a:ea typeface="Microsoft YaHei" panose="020B0503020204020204" pitchFamily="34" charset="-122"/>
              </a:rPr>
              <a:t>左右</a:t>
            </a:r>
            <a:r>
              <a:rPr lang="zh-CN" altLang="zh-CN" sz="1800" dirty="0">
                <a:solidFill>
                  <a:srgbClr val="000000"/>
                </a:solidFill>
                <a:effectLst/>
                <a:ea typeface="Microsoft YaHei" panose="020B0503020204020204" pitchFamily="34" charset="-122"/>
              </a:rPr>
              <a:t>，</a:t>
            </a:r>
            <a:r>
              <a:rPr lang="zh-CN" altLang="zh-CN" sz="1800" dirty="0">
                <a:solidFill>
                  <a:srgbClr val="FF0000"/>
                </a:solidFill>
                <a:effectLst/>
                <a:ea typeface="Microsoft YaHei" panose="020B0503020204020204" pitchFamily="34" charset="-122"/>
              </a:rPr>
              <a:t>大多数都是在</a:t>
            </a:r>
            <a:r>
              <a:rPr lang="en-US" altLang="zh-CN" sz="1800" dirty="0">
                <a:solidFill>
                  <a:srgbClr val="FF0000"/>
                </a:solidFill>
                <a:effectLst/>
                <a:ea typeface="Calibri" panose="020F0502020204030204" pitchFamily="34" charset="0"/>
              </a:rPr>
              <a:t>-5mV</a:t>
            </a:r>
            <a:r>
              <a:rPr lang="zh-CN" altLang="zh-CN" sz="1800" dirty="0">
                <a:solidFill>
                  <a:srgbClr val="FF0000"/>
                </a:solidFill>
                <a:effectLst/>
                <a:ea typeface="Microsoft YaHei" panose="020B0503020204020204" pitchFamily="34" charset="-122"/>
              </a:rPr>
              <a:t>到</a:t>
            </a:r>
            <a:r>
              <a:rPr lang="en-US" altLang="zh-CN" sz="1800" dirty="0">
                <a:solidFill>
                  <a:srgbClr val="FF0000"/>
                </a:solidFill>
                <a:effectLst/>
                <a:ea typeface="Calibri" panose="020F0502020204030204" pitchFamily="34" charset="0"/>
              </a:rPr>
              <a:t>5mV</a:t>
            </a:r>
            <a:r>
              <a:rPr lang="zh-CN" altLang="zh-CN" sz="1800" dirty="0">
                <a:solidFill>
                  <a:srgbClr val="000000"/>
                </a:solidFill>
                <a:effectLst/>
                <a:ea typeface="Microsoft YaHei" panose="020B0503020204020204" pitchFamily="34" charset="-122"/>
              </a:rPr>
              <a:t>的范围内，总体效果较好。</a:t>
            </a:r>
            <a:r>
              <a:rPr lang="zh-CN" altLang="zh-CN" sz="1800" dirty="0">
                <a:solidFill>
                  <a:srgbClr val="000000"/>
                </a:solidFill>
                <a:effectLst/>
                <a:ea typeface="黑体" panose="02010609060101010101" pitchFamily="49" charset="-122"/>
              </a:rPr>
              <a:t>数据集较少的部分（</a:t>
            </a:r>
            <a:r>
              <a:rPr lang="en-US" altLang="zh-CN" sz="1800" dirty="0">
                <a:solidFill>
                  <a:srgbClr val="000000"/>
                </a:solidFill>
                <a:effectLst/>
                <a:ea typeface="Calibri" panose="020F0502020204030204" pitchFamily="34" charset="0"/>
              </a:rPr>
              <a:t>470</a:t>
            </a:r>
            <a:r>
              <a:rPr lang="en-US" altLang="zh-CN" sz="1800" dirty="0">
                <a:solidFill>
                  <a:srgbClr val="000000"/>
                </a:solidFill>
                <a:effectLst/>
                <a:ea typeface="Microsoft YaHei" panose="020B0503020204020204" pitchFamily="34" charset="-122"/>
              </a:rPr>
              <a:t>mV</a:t>
            </a:r>
            <a:r>
              <a:rPr lang="zh-CN" altLang="zh-CN" sz="1800" dirty="0">
                <a:solidFill>
                  <a:srgbClr val="000000"/>
                </a:solidFill>
                <a:effectLst/>
                <a:ea typeface="黑体" panose="02010609060101010101" pitchFamily="49" charset="-122"/>
              </a:rPr>
              <a:t>）左右时预测效果较其他过电位部分略差。</a:t>
            </a:r>
            <a:endParaRPr lang="zh-CN" altLang="en-US" dirty="0"/>
          </a:p>
        </p:txBody>
      </p:sp>
    </p:spTree>
    <p:extLst>
      <p:ext uri="{BB962C8B-B14F-4D97-AF65-F5344CB8AC3E}">
        <p14:creationId xmlns:p14="http://schemas.microsoft.com/office/powerpoint/2010/main" val="922754641"/>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机理解释</a:t>
            </a:r>
          </a:p>
        </p:txBody>
      </p:sp>
      <p:sp>
        <p:nvSpPr>
          <p:cNvPr id="7" name="文本框 6">
            <a:extLst>
              <a:ext uri="{FF2B5EF4-FFF2-40B4-BE49-F238E27FC236}">
                <a16:creationId xmlns:a16="http://schemas.microsoft.com/office/drawing/2014/main" id="{861EBE96-0983-2D7B-73BA-2A4B9C204EB8}"/>
              </a:ext>
            </a:extLst>
          </p:cNvPr>
          <p:cNvSpPr txBox="1"/>
          <p:nvPr/>
        </p:nvSpPr>
        <p:spPr>
          <a:xfrm>
            <a:off x="8376598" y="2940515"/>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两层深决策树</a:t>
            </a:r>
            <a:endParaRPr lang="en-US" altLang="zh-CN" sz="1400"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11A6CF17-536D-A1B4-D41A-E95E62F99A03}"/>
              </a:ext>
            </a:extLst>
          </p:cNvPr>
          <p:cNvSpPr txBox="1"/>
          <p:nvPr/>
        </p:nvSpPr>
        <p:spPr>
          <a:xfrm>
            <a:off x="161793" y="969297"/>
            <a:ext cx="3815221" cy="1754326"/>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前文中介绍的</a:t>
            </a:r>
            <a:r>
              <a:rPr lang="en-US" altLang="zh-CN" dirty="0">
                <a:solidFill>
                  <a:srgbClr val="000000"/>
                </a:solidFill>
                <a:ea typeface="黑体" panose="02010609060101010101" pitchFamily="49" charset="-122"/>
              </a:rPr>
              <a:t>Bagging</a:t>
            </a:r>
            <a:r>
              <a:rPr lang="zh-CN" altLang="en-US" dirty="0">
                <a:solidFill>
                  <a:srgbClr val="000000"/>
                </a:solidFill>
                <a:ea typeface="黑体" panose="02010609060101010101" pitchFamily="49" charset="-122"/>
              </a:rPr>
              <a:t>模型都是基于决策树的，下面基于决策树模型稍微介绍一下，后面将具体介绍。</a:t>
            </a:r>
            <a:endParaRPr lang="en-US" altLang="zh-CN" dirty="0">
              <a:solidFill>
                <a:srgbClr val="000000"/>
              </a:solidFill>
              <a:ea typeface="黑体" panose="02010609060101010101" pitchFamily="49" charset="-122"/>
            </a:endParaRPr>
          </a:p>
          <a:p>
            <a:r>
              <a:rPr lang="en-US" altLang="zh-CN" dirty="0">
                <a:solidFill>
                  <a:srgbClr val="000000"/>
                </a:solidFill>
                <a:ea typeface="黑体" panose="02010609060101010101" pitchFamily="49" charset="-122"/>
              </a:rPr>
              <a:t>        </a:t>
            </a:r>
            <a:r>
              <a:rPr lang="zh-CN" altLang="en-US" dirty="0">
                <a:solidFill>
                  <a:srgbClr val="000000"/>
                </a:solidFill>
                <a:ea typeface="黑体" panose="02010609060101010101" pitchFamily="49" charset="-122"/>
              </a:rPr>
              <a:t>通过如图所示的决策树，我们可以知道各个因素是如何影响最后的过电位的。</a:t>
            </a:r>
            <a:endParaRPr lang="zh-CN" altLang="en-US" dirty="0"/>
          </a:p>
        </p:txBody>
      </p:sp>
      <p:pic>
        <p:nvPicPr>
          <p:cNvPr id="4" name="图片 3">
            <a:extLst>
              <a:ext uri="{FF2B5EF4-FFF2-40B4-BE49-F238E27FC236}">
                <a16:creationId xmlns:a16="http://schemas.microsoft.com/office/drawing/2014/main" id="{83B18C86-1AAC-AEC8-85A6-2A742EBF8801}"/>
              </a:ext>
            </a:extLst>
          </p:cNvPr>
          <p:cNvPicPr>
            <a:picLocks noChangeAspect="1"/>
          </p:cNvPicPr>
          <p:nvPr/>
        </p:nvPicPr>
        <p:blipFill>
          <a:blip r:embed="rId3"/>
          <a:stretch>
            <a:fillRect/>
          </a:stretch>
        </p:blipFill>
        <p:spPr>
          <a:xfrm>
            <a:off x="6096000" y="898270"/>
            <a:ext cx="5840694" cy="1988714"/>
          </a:xfrm>
          <a:prstGeom prst="rect">
            <a:avLst/>
          </a:prstGeom>
        </p:spPr>
      </p:pic>
      <p:sp>
        <p:nvSpPr>
          <p:cNvPr id="8" name="文本框 7">
            <a:extLst>
              <a:ext uri="{FF2B5EF4-FFF2-40B4-BE49-F238E27FC236}">
                <a16:creationId xmlns:a16="http://schemas.microsoft.com/office/drawing/2014/main" id="{BB6C4848-3BB6-C290-2526-864EFA1AB193}"/>
              </a:ext>
            </a:extLst>
          </p:cNvPr>
          <p:cNvSpPr txBox="1"/>
          <p:nvPr/>
        </p:nvSpPr>
        <p:spPr>
          <a:xfrm>
            <a:off x="5657222" y="5941230"/>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四层深决策树</a:t>
            </a:r>
            <a:endParaRPr lang="en-US" altLang="zh-CN" sz="1400" dirty="0">
              <a:latin typeface="黑体" panose="02010609060101010101" pitchFamily="49" charset="-122"/>
              <a:ea typeface="黑体" panose="02010609060101010101" pitchFamily="49" charset="-122"/>
            </a:endParaRPr>
          </a:p>
        </p:txBody>
      </p:sp>
      <p:pic>
        <p:nvPicPr>
          <p:cNvPr id="12" name="图片 11">
            <a:extLst>
              <a:ext uri="{FF2B5EF4-FFF2-40B4-BE49-F238E27FC236}">
                <a16:creationId xmlns:a16="http://schemas.microsoft.com/office/drawing/2014/main" id="{5B63058A-A194-F1A9-D936-512C2F88B760}"/>
              </a:ext>
            </a:extLst>
          </p:cNvPr>
          <p:cNvPicPr>
            <a:picLocks noChangeAspect="1"/>
          </p:cNvPicPr>
          <p:nvPr/>
        </p:nvPicPr>
        <p:blipFill>
          <a:blip r:embed="rId4"/>
          <a:stretch>
            <a:fillRect/>
          </a:stretch>
        </p:blipFill>
        <p:spPr>
          <a:xfrm>
            <a:off x="354875" y="3776015"/>
            <a:ext cx="11759852" cy="1922032"/>
          </a:xfrm>
          <a:prstGeom prst="rect">
            <a:avLst/>
          </a:prstGeom>
        </p:spPr>
      </p:pic>
    </p:spTree>
    <p:extLst>
      <p:ext uri="{BB962C8B-B14F-4D97-AF65-F5344CB8AC3E}">
        <p14:creationId xmlns:p14="http://schemas.microsoft.com/office/powerpoint/2010/main" val="4171501189"/>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机理解释</a:t>
            </a:r>
          </a:p>
        </p:txBody>
      </p:sp>
      <p:sp>
        <p:nvSpPr>
          <p:cNvPr id="9" name="文本框 8">
            <a:extLst>
              <a:ext uri="{FF2B5EF4-FFF2-40B4-BE49-F238E27FC236}">
                <a16:creationId xmlns:a16="http://schemas.microsoft.com/office/drawing/2014/main" id="{11A6CF17-536D-A1B4-D41A-E95E62F99A03}"/>
              </a:ext>
            </a:extLst>
          </p:cNvPr>
          <p:cNvSpPr txBox="1"/>
          <p:nvPr/>
        </p:nvSpPr>
        <p:spPr>
          <a:xfrm>
            <a:off x="2058302" y="1201029"/>
            <a:ext cx="5675336" cy="923330"/>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本项目构建了一个深度为</a:t>
            </a:r>
            <a:r>
              <a:rPr lang="en-US" altLang="zh-CN" sz="1800" dirty="0">
                <a:solidFill>
                  <a:srgbClr val="000000"/>
                </a:solidFill>
                <a:effectLst/>
                <a:ea typeface="黑体" panose="02010609060101010101" pitchFamily="49" charset="-122"/>
              </a:rPr>
              <a:t>4</a:t>
            </a:r>
            <a:r>
              <a:rPr lang="zh-CN" altLang="en-US" sz="1800" dirty="0">
                <a:solidFill>
                  <a:srgbClr val="000000"/>
                </a:solidFill>
                <a:effectLst/>
                <a:ea typeface="黑体" panose="02010609060101010101" pitchFamily="49" charset="-122"/>
              </a:rPr>
              <a:t>的，含有</a:t>
            </a:r>
            <a:r>
              <a:rPr lang="en-US" altLang="zh-CN" sz="1800" dirty="0">
                <a:solidFill>
                  <a:srgbClr val="000000"/>
                </a:solidFill>
                <a:effectLst/>
                <a:ea typeface="黑体" panose="02010609060101010101" pitchFamily="49" charset="-122"/>
              </a:rPr>
              <a:t>50</a:t>
            </a:r>
            <a:r>
              <a:rPr lang="zh-CN" altLang="en-US" dirty="0">
                <a:solidFill>
                  <a:srgbClr val="000000"/>
                </a:solidFill>
                <a:ea typeface="黑体" panose="02010609060101010101" pitchFamily="49" charset="-122"/>
              </a:rPr>
              <a:t>颗决策树的随机森林，这</a:t>
            </a:r>
            <a:r>
              <a:rPr lang="en-US" altLang="zh-CN" dirty="0">
                <a:solidFill>
                  <a:srgbClr val="000000"/>
                </a:solidFill>
                <a:ea typeface="黑体" panose="02010609060101010101" pitchFamily="49" charset="-122"/>
              </a:rPr>
              <a:t>50</a:t>
            </a:r>
            <a:r>
              <a:rPr lang="zh-CN" altLang="en-US" dirty="0">
                <a:solidFill>
                  <a:srgbClr val="000000"/>
                </a:solidFill>
                <a:ea typeface="黑体" panose="02010609060101010101" pitchFamily="49" charset="-122"/>
              </a:rPr>
              <a:t>颗决策树通过最后的投票表决决定最后的预测过电位值。</a:t>
            </a:r>
            <a:endParaRPr lang="zh-CN" altLang="en-US" dirty="0"/>
          </a:p>
        </p:txBody>
      </p:sp>
      <p:sp>
        <p:nvSpPr>
          <p:cNvPr id="8" name="文本框 7">
            <a:extLst>
              <a:ext uri="{FF2B5EF4-FFF2-40B4-BE49-F238E27FC236}">
                <a16:creationId xmlns:a16="http://schemas.microsoft.com/office/drawing/2014/main" id="{BB6C4848-3BB6-C290-2526-864EFA1AB193}"/>
              </a:ext>
            </a:extLst>
          </p:cNvPr>
          <p:cNvSpPr txBox="1"/>
          <p:nvPr/>
        </p:nvSpPr>
        <p:spPr>
          <a:xfrm>
            <a:off x="5072986" y="5186174"/>
            <a:ext cx="2491819"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随机森林前</a:t>
            </a:r>
            <a:r>
              <a:rPr lang="en-US" altLang="zh-CN" sz="1400" dirty="0">
                <a:latin typeface="黑体" panose="02010609060101010101" pitchFamily="49" charset="-122"/>
                <a:ea typeface="黑体" panose="02010609060101010101" pitchFamily="49" charset="-122"/>
              </a:rPr>
              <a:t>5</a:t>
            </a:r>
            <a:r>
              <a:rPr lang="zh-CN" altLang="en-US" sz="1400" dirty="0">
                <a:latin typeface="黑体" panose="02010609060101010101" pitchFamily="49" charset="-122"/>
                <a:ea typeface="黑体" panose="02010609060101010101" pitchFamily="49" charset="-122"/>
              </a:rPr>
              <a:t>颗决策树</a:t>
            </a:r>
            <a:endParaRPr lang="en-US" altLang="zh-CN" sz="1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A0B84C3E-7141-6F98-92AB-51CF136A2213}"/>
              </a:ext>
            </a:extLst>
          </p:cNvPr>
          <p:cNvPicPr>
            <a:picLocks noChangeAspect="1"/>
          </p:cNvPicPr>
          <p:nvPr/>
        </p:nvPicPr>
        <p:blipFill>
          <a:blip r:embed="rId3"/>
          <a:stretch>
            <a:fillRect/>
          </a:stretch>
        </p:blipFill>
        <p:spPr>
          <a:xfrm>
            <a:off x="222896" y="2388989"/>
            <a:ext cx="12192000" cy="2903594"/>
          </a:xfrm>
          <a:prstGeom prst="rect">
            <a:avLst/>
          </a:prstGeom>
        </p:spPr>
      </p:pic>
    </p:spTree>
    <p:extLst>
      <p:ext uri="{BB962C8B-B14F-4D97-AF65-F5344CB8AC3E}">
        <p14:creationId xmlns:p14="http://schemas.microsoft.com/office/powerpoint/2010/main" val="2627153595"/>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机理解释</a:t>
            </a:r>
          </a:p>
        </p:txBody>
      </p:sp>
      <p:sp>
        <p:nvSpPr>
          <p:cNvPr id="9" name="文本框 8">
            <a:extLst>
              <a:ext uri="{FF2B5EF4-FFF2-40B4-BE49-F238E27FC236}">
                <a16:creationId xmlns:a16="http://schemas.microsoft.com/office/drawing/2014/main" id="{11A6CF17-536D-A1B4-D41A-E95E62F99A03}"/>
              </a:ext>
            </a:extLst>
          </p:cNvPr>
          <p:cNvSpPr txBox="1"/>
          <p:nvPr/>
        </p:nvSpPr>
        <p:spPr>
          <a:xfrm>
            <a:off x="536047" y="2159270"/>
            <a:ext cx="3491071" cy="2031325"/>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通过排列重组删去某些特征来观察其对最后过电位的影响，我计算得到了不同特征其对应的在本模型的重要性。得到重要性位居前五的分别为平均基态磁动量，平均空间群数，基态磁动量绝对平均偏差，平均电负性。</a:t>
            </a:r>
            <a:endParaRPr lang="en-US" altLang="zh-CN" sz="1800" dirty="0">
              <a:solidFill>
                <a:srgbClr val="000000"/>
              </a:solidFill>
              <a:effectLst/>
              <a:ea typeface="黑体" panose="02010609060101010101" pitchFamily="49" charset="-122"/>
            </a:endParaRPr>
          </a:p>
        </p:txBody>
      </p:sp>
      <p:pic>
        <p:nvPicPr>
          <p:cNvPr id="4" name="图片 3">
            <a:extLst>
              <a:ext uri="{FF2B5EF4-FFF2-40B4-BE49-F238E27FC236}">
                <a16:creationId xmlns:a16="http://schemas.microsoft.com/office/drawing/2014/main" id="{F621C722-98DF-F70B-73C1-74AD12D0CA08}"/>
              </a:ext>
            </a:extLst>
          </p:cNvPr>
          <p:cNvPicPr>
            <a:picLocks noChangeAspect="1"/>
          </p:cNvPicPr>
          <p:nvPr/>
        </p:nvPicPr>
        <p:blipFill>
          <a:blip r:embed="rId3"/>
          <a:stretch>
            <a:fillRect/>
          </a:stretch>
        </p:blipFill>
        <p:spPr>
          <a:xfrm>
            <a:off x="4670331" y="881642"/>
            <a:ext cx="8021062" cy="4811741"/>
          </a:xfrm>
          <a:prstGeom prst="rect">
            <a:avLst/>
          </a:prstGeom>
        </p:spPr>
      </p:pic>
      <p:sp>
        <p:nvSpPr>
          <p:cNvPr id="5" name="文本框 4">
            <a:extLst>
              <a:ext uri="{FF2B5EF4-FFF2-40B4-BE49-F238E27FC236}">
                <a16:creationId xmlns:a16="http://schemas.microsoft.com/office/drawing/2014/main" id="{477BAC70-154A-0018-C6C9-F2DA8A5356F8}"/>
              </a:ext>
            </a:extLst>
          </p:cNvPr>
          <p:cNvSpPr txBox="1"/>
          <p:nvPr/>
        </p:nvSpPr>
        <p:spPr>
          <a:xfrm>
            <a:off x="8154389" y="5502786"/>
            <a:ext cx="3106510"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对模型影响最大的前五个特征</a:t>
            </a:r>
            <a:endParaRPr lang="en-US" altLang="zh-CN"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2868982438"/>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2" y="1735108"/>
            <a:ext cx="2954656"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第一部分</a:t>
            </a:r>
          </a:p>
        </p:txBody>
      </p:sp>
      <p:sp>
        <p:nvSpPr>
          <p:cNvPr id="27" name="矩形 26"/>
          <p:cNvSpPr/>
          <p:nvPr/>
        </p:nvSpPr>
        <p:spPr>
          <a:xfrm>
            <a:off x="4456096" y="3471985"/>
            <a:ext cx="3279809" cy="461665"/>
          </a:xfrm>
          <a:prstGeom prst="rect">
            <a:avLst/>
          </a:prstGeom>
        </p:spPr>
        <p:txBody>
          <a:bodyPr wrap="none">
            <a:spAutoFit/>
          </a:bodyPr>
          <a:lstStyle/>
          <a:p>
            <a:pPr algn="ctr">
              <a:spcBef>
                <a:spcPct val="0"/>
              </a:spcBef>
            </a:pPr>
            <a:r>
              <a:rPr lang="en-US" altLang="zh-CN" sz="2400" b="1" dirty="0">
                <a:latin typeface="微软雅黑" panose="020B0503020204020204" pitchFamily="34" charset="-122"/>
                <a:ea typeface="微软雅黑" panose="020B0503020204020204" pitchFamily="34" charset="-122"/>
              </a:rPr>
              <a:t>Subject</a:t>
            </a:r>
            <a:r>
              <a:rPr lang="en-US" altLang="zh-CN" sz="2400" b="1" dirty="0">
                <a:solidFill>
                  <a:schemeClr val="tx1"/>
                </a:solidFill>
                <a:latin typeface="微软雅黑" panose="020B0503020204020204" pitchFamily="34" charset="-122"/>
                <a:ea typeface="微软雅黑" panose="020B0503020204020204" pitchFamily="34" charset="-122"/>
              </a:rPr>
              <a:t> background</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8" name="TextBox 76"/>
          <p:cNvSpPr txBox="1"/>
          <p:nvPr/>
        </p:nvSpPr>
        <p:spPr>
          <a:xfrm>
            <a:off x="4323049" y="2896442"/>
            <a:ext cx="3545903" cy="58356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课题背景</a:t>
            </a:r>
          </a:p>
        </p:txBody>
      </p:sp>
    </p:spTree>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673074"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第五部分 模型训练评估</a:t>
            </a:r>
            <a:r>
              <a:rPr lang="en-US" altLang="zh-CN" sz="2400" b="1" dirty="0">
                <a:solidFill>
                  <a:schemeClr val="bg1"/>
                </a:solidFill>
                <a:latin typeface="微软雅黑" panose="020B0503020204020204" pitchFamily="34" charset="-122"/>
                <a:ea typeface="微软雅黑" panose="020B0503020204020204" pitchFamily="34" charset="-122"/>
              </a:rPr>
              <a:t>:</a:t>
            </a:r>
            <a:r>
              <a:rPr lang="zh-CN" altLang="en-US" sz="2400" b="1" dirty="0">
                <a:solidFill>
                  <a:schemeClr val="bg1"/>
                </a:solidFill>
                <a:latin typeface="微软雅黑" panose="020B0503020204020204" pitchFamily="34" charset="-122"/>
                <a:ea typeface="微软雅黑" panose="020B0503020204020204" pitchFamily="34" charset="-122"/>
              </a:rPr>
              <a:t>机理解释</a:t>
            </a:r>
          </a:p>
        </p:txBody>
      </p:sp>
      <p:sp>
        <p:nvSpPr>
          <p:cNvPr id="5" name="文本框 4">
            <a:extLst>
              <a:ext uri="{FF2B5EF4-FFF2-40B4-BE49-F238E27FC236}">
                <a16:creationId xmlns:a16="http://schemas.microsoft.com/office/drawing/2014/main" id="{477BAC70-154A-0018-C6C9-F2DA8A5356F8}"/>
              </a:ext>
            </a:extLst>
          </p:cNvPr>
          <p:cNvSpPr txBox="1"/>
          <p:nvPr/>
        </p:nvSpPr>
        <p:spPr>
          <a:xfrm>
            <a:off x="626247" y="5087887"/>
            <a:ext cx="3106510"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过电位随重要性前五特征的变化图</a:t>
            </a:r>
            <a:endParaRPr lang="en-US" altLang="zh-CN" sz="1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359E1832-E981-AF98-F5D4-F52C1F3DF558}"/>
              </a:ext>
            </a:extLst>
          </p:cNvPr>
          <p:cNvPicPr>
            <a:picLocks noChangeAspect="1"/>
          </p:cNvPicPr>
          <p:nvPr/>
        </p:nvPicPr>
        <p:blipFill>
          <a:blip r:embed="rId3"/>
          <a:stretch>
            <a:fillRect/>
          </a:stretch>
        </p:blipFill>
        <p:spPr>
          <a:xfrm>
            <a:off x="4458193" y="2876037"/>
            <a:ext cx="2753258" cy="2064944"/>
          </a:xfrm>
          <a:prstGeom prst="rect">
            <a:avLst/>
          </a:prstGeom>
        </p:spPr>
      </p:pic>
      <p:pic>
        <p:nvPicPr>
          <p:cNvPr id="7" name="图片 6">
            <a:extLst>
              <a:ext uri="{FF2B5EF4-FFF2-40B4-BE49-F238E27FC236}">
                <a16:creationId xmlns:a16="http://schemas.microsoft.com/office/drawing/2014/main" id="{A7D11041-6090-9391-57B0-0DA134F792B1}"/>
              </a:ext>
            </a:extLst>
          </p:cNvPr>
          <p:cNvPicPr>
            <a:picLocks noChangeAspect="1"/>
          </p:cNvPicPr>
          <p:nvPr/>
        </p:nvPicPr>
        <p:blipFill>
          <a:blip r:embed="rId4"/>
          <a:stretch>
            <a:fillRect/>
          </a:stretch>
        </p:blipFill>
        <p:spPr>
          <a:xfrm>
            <a:off x="8423698" y="824894"/>
            <a:ext cx="2734857" cy="2051143"/>
          </a:xfrm>
          <a:prstGeom prst="rect">
            <a:avLst/>
          </a:prstGeom>
        </p:spPr>
      </p:pic>
      <p:pic>
        <p:nvPicPr>
          <p:cNvPr id="11" name="图片 10">
            <a:extLst>
              <a:ext uri="{FF2B5EF4-FFF2-40B4-BE49-F238E27FC236}">
                <a16:creationId xmlns:a16="http://schemas.microsoft.com/office/drawing/2014/main" id="{ABD3B3E3-D567-3683-F7C4-581DDC2436D8}"/>
              </a:ext>
            </a:extLst>
          </p:cNvPr>
          <p:cNvPicPr>
            <a:picLocks noChangeAspect="1"/>
          </p:cNvPicPr>
          <p:nvPr/>
        </p:nvPicPr>
        <p:blipFill>
          <a:blip r:embed="rId5"/>
          <a:stretch>
            <a:fillRect/>
          </a:stretch>
        </p:blipFill>
        <p:spPr>
          <a:xfrm>
            <a:off x="559487" y="2956391"/>
            <a:ext cx="2734857" cy="2051143"/>
          </a:xfrm>
          <a:prstGeom prst="rect">
            <a:avLst/>
          </a:prstGeom>
        </p:spPr>
      </p:pic>
      <p:pic>
        <p:nvPicPr>
          <p:cNvPr id="13" name="图片 12">
            <a:extLst>
              <a:ext uri="{FF2B5EF4-FFF2-40B4-BE49-F238E27FC236}">
                <a16:creationId xmlns:a16="http://schemas.microsoft.com/office/drawing/2014/main" id="{09907766-63D9-55AA-8DFE-FEA8381740F4}"/>
              </a:ext>
            </a:extLst>
          </p:cNvPr>
          <p:cNvPicPr>
            <a:picLocks noChangeAspect="1"/>
          </p:cNvPicPr>
          <p:nvPr/>
        </p:nvPicPr>
        <p:blipFill>
          <a:blip r:embed="rId6"/>
          <a:stretch>
            <a:fillRect/>
          </a:stretch>
        </p:blipFill>
        <p:spPr>
          <a:xfrm>
            <a:off x="559488" y="824895"/>
            <a:ext cx="2734857" cy="2051143"/>
          </a:xfrm>
          <a:prstGeom prst="rect">
            <a:avLst/>
          </a:prstGeom>
        </p:spPr>
      </p:pic>
      <p:pic>
        <p:nvPicPr>
          <p:cNvPr id="15" name="图片 14">
            <a:extLst>
              <a:ext uri="{FF2B5EF4-FFF2-40B4-BE49-F238E27FC236}">
                <a16:creationId xmlns:a16="http://schemas.microsoft.com/office/drawing/2014/main" id="{B1524932-8D52-CD30-8898-472B5B26102F}"/>
              </a:ext>
            </a:extLst>
          </p:cNvPr>
          <p:cNvPicPr>
            <a:picLocks noChangeAspect="1"/>
          </p:cNvPicPr>
          <p:nvPr/>
        </p:nvPicPr>
        <p:blipFill>
          <a:blip r:embed="rId7"/>
          <a:stretch>
            <a:fillRect/>
          </a:stretch>
        </p:blipFill>
        <p:spPr>
          <a:xfrm>
            <a:off x="4524992" y="824895"/>
            <a:ext cx="2734857" cy="2051143"/>
          </a:xfrm>
          <a:prstGeom prst="rect">
            <a:avLst/>
          </a:prstGeom>
        </p:spPr>
      </p:pic>
    </p:spTree>
    <p:extLst>
      <p:ext uri="{BB962C8B-B14F-4D97-AF65-F5344CB8AC3E}">
        <p14:creationId xmlns:p14="http://schemas.microsoft.com/office/powerpoint/2010/main" val="3883094912"/>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2" y="1735108"/>
            <a:ext cx="2954656"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第六部分</a:t>
            </a:r>
          </a:p>
        </p:txBody>
      </p:sp>
      <p:sp>
        <p:nvSpPr>
          <p:cNvPr id="27" name="矩形 26"/>
          <p:cNvSpPr/>
          <p:nvPr/>
        </p:nvSpPr>
        <p:spPr>
          <a:xfrm>
            <a:off x="4618672" y="3471985"/>
            <a:ext cx="2997937" cy="461665"/>
          </a:xfrm>
          <a:prstGeom prst="rect">
            <a:avLst/>
          </a:prstGeom>
        </p:spPr>
        <p:txBody>
          <a:bodyPr wrap="none">
            <a:spAutoFit/>
          </a:bodyPr>
          <a:lstStyle/>
          <a:p>
            <a:pPr algn="ctr">
              <a:spcBef>
                <a:spcPct val="0"/>
              </a:spcBef>
            </a:pPr>
            <a:r>
              <a:rPr lang="en-US" altLang="zh-CN" sz="2400" b="1" dirty="0">
                <a:latin typeface="微软雅黑" panose="020B0503020204020204" pitchFamily="34" charset="-122"/>
                <a:ea typeface="微软雅黑" panose="020B0503020204020204" pitchFamily="34" charset="-122"/>
              </a:rPr>
              <a:t>Model application</a:t>
            </a:r>
            <a:endParaRPr lang="zh-CN" altLang="en-US" sz="2400" b="1" dirty="0">
              <a:solidFill>
                <a:schemeClr val="tx1"/>
              </a:solidFill>
              <a:latin typeface="微软雅黑" panose="020B0503020204020204" pitchFamily="34" charset="-122"/>
              <a:ea typeface="微软雅黑" panose="020B0503020204020204" pitchFamily="34" charset="-122"/>
            </a:endParaRPr>
          </a:p>
        </p:txBody>
      </p:sp>
      <p:sp>
        <p:nvSpPr>
          <p:cNvPr id="28" name="TextBox 76"/>
          <p:cNvSpPr txBox="1"/>
          <p:nvPr/>
        </p:nvSpPr>
        <p:spPr>
          <a:xfrm>
            <a:off x="4323049" y="2896442"/>
            <a:ext cx="3545903" cy="58356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模型应用</a:t>
            </a:r>
          </a:p>
        </p:txBody>
      </p:sp>
    </p:spTree>
    <p:extLst>
      <p:ext uri="{BB962C8B-B14F-4D97-AF65-F5344CB8AC3E}">
        <p14:creationId xmlns:p14="http://schemas.microsoft.com/office/powerpoint/2010/main" val="257418835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520046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第六部分 模型应用：材料过电位表征</a:t>
            </a:r>
          </a:p>
        </p:txBody>
      </p:sp>
      <p:sp>
        <p:nvSpPr>
          <p:cNvPr id="9" name="文本框 8">
            <a:extLst>
              <a:ext uri="{FF2B5EF4-FFF2-40B4-BE49-F238E27FC236}">
                <a16:creationId xmlns:a16="http://schemas.microsoft.com/office/drawing/2014/main" id="{11A6CF17-536D-A1B4-D41A-E95E62F99A03}"/>
              </a:ext>
            </a:extLst>
          </p:cNvPr>
          <p:cNvSpPr txBox="1"/>
          <p:nvPr/>
        </p:nvSpPr>
        <p:spPr>
          <a:xfrm>
            <a:off x="7225410" y="4944378"/>
            <a:ext cx="3491071" cy="646331"/>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a:t>
            </a:r>
            <a:r>
              <a:rPr lang="zh-CN" altLang="en-US" dirty="0">
                <a:solidFill>
                  <a:srgbClr val="000000"/>
                </a:solidFill>
                <a:ea typeface="黑体" panose="02010609060101010101" pitchFamily="49" charset="-122"/>
              </a:rPr>
              <a:t>通过该模型，我们可以用于计算不同组分对应的过电位。</a:t>
            </a:r>
            <a:endParaRPr lang="en-US" altLang="zh-CN" sz="1800" dirty="0">
              <a:solidFill>
                <a:srgbClr val="000000"/>
              </a:solidFill>
              <a:effectLst/>
              <a:ea typeface="黑体" panose="02010609060101010101" pitchFamily="49" charset="-122"/>
            </a:endParaRPr>
          </a:p>
        </p:txBody>
      </p:sp>
      <p:pic>
        <p:nvPicPr>
          <p:cNvPr id="3" name="图片 2">
            <a:extLst>
              <a:ext uri="{FF2B5EF4-FFF2-40B4-BE49-F238E27FC236}">
                <a16:creationId xmlns:a16="http://schemas.microsoft.com/office/drawing/2014/main" id="{AB96BC66-B603-4F09-6762-5C4542BD735B}"/>
              </a:ext>
            </a:extLst>
          </p:cNvPr>
          <p:cNvPicPr>
            <a:picLocks noChangeAspect="1"/>
          </p:cNvPicPr>
          <p:nvPr/>
        </p:nvPicPr>
        <p:blipFill>
          <a:blip r:embed="rId3"/>
          <a:stretch>
            <a:fillRect/>
          </a:stretch>
        </p:blipFill>
        <p:spPr>
          <a:xfrm>
            <a:off x="3339154" y="3509281"/>
            <a:ext cx="2571750" cy="2571750"/>
          </a:xfrm>
          <a:prstGeom prst="rect">
            <a:avLst/>
          </a:prstGeom>
        </p:spPr>
      </p:pic>
      <p:pic>
        <p:nvPicPr>
          <p:cNvPr id="7" name="图片 6">
            <a:extLst>
              <a:ext uri="{FF2B5EF4-FFF2-40B4-BE49-F238E27FC236}">
                <a16:creationId xmlns:a16="http://schemas.microsoft.com/office/drawing/2014/main" id="{8A1CCA4A-5DFA-DF3C-B8B2-5E10F23B94B6}"/>
              </a:ext>
            </a:extLst>
          </p:cNvPr>
          <p:cNvPicPr>
            <a:picLocks noChangeAspect="1"/>
          </p:cNvPicPr>
          <p:nvPr/>
        </p:nvPicPr>
        <p:blipFill>
          <a:blip r:embed="rId4"/>
          <a:stretch>
            <a:fillRect/>
          </a:stretch>
        </p:blipFill>
        <p:spPr>
          <a:xfrm>
            <a:off x="173800" y="3509281"/>
            <a:ext cx="2571750" cy="2571750"/>
          </a:xfrm>
          <a:prstGeom prst="rect">
            <a:avLst/>
          </a:prstGeom>
        </p:spPr>
      </p:pic>
      <p:pic>
        <p:nvPicPr>
          <p:cNvPr id="11" name="图片 10">
            <a:extLst>
              <a:ext uri="{FF2B5EF4-FFF2-40B4-BE49-F238E27FC236}">
                <a16:creationId xmlns:a16="http://schemas.microsoft.com/office/drawing/2014/main" id="{25917F80-67AD-769F-EDCC-8D72DCC4AF59}"/>
              </a:ext>
            </a:extLst>
          </p:cNvPr>
          <p:cNvPicPr>
            <a:picLocks noChangeAspect="1"/>
          </p:cNvPicPr>
          <p:nvPr/>
        </p:nvPicPr>
        <p:blipFill>
          <a:blip r:embed="rId5"/>
          <a:stretch>
            <a:fillRect/>
          </a:stretch>
        </p:blipFill>
        <p:spPr>
          <a:xfrm>
            <a:off x="3339154" y="849301"/>
            <a:ext cx="2571750" cy="2571750"/>
          </a:xfrm>
          <a:prstGeom prst="rect">
            <a:avLst/>
          </a:prstGeom>
        </p:spPr>
      </p:pic>
      <p:pic>
        <p:nvPicPr>
          <p:cNvPr id="13" name="图片 12">
            <a:extLst>
              <a:ext uri="{FF2B5EF4-FFF2-40B4-BE49-F238E27FC236}">
                <a16:creationId xmlns:a16="http://schemas.microsoft.com/office/drawing/2014/main" id="{C775F0AC-6F21-D45E-8063-65F63D824DF4}"/>
              </a:ext>
            </a:extLst>
          </p:cNvPr>
          <p:cNvPicPr>
            <a:picLocks noChangeAspect="1"/>
          </p:cNvPicPr>
          <p:nvPr/>
        </p:nvPicPr>
        <p:blipFill>
          <a:blip r:embed="rId6"/>
          <a:stretch>
            <a:fillRect/>
          </a:stretch>
        </p:blipFill>
        <p:spPr>
          <a:xfrm>
            <a:off x="132960" y="849301"/>
            <a:ext cx="2571750" cy="2571750"/>
          </a:xfrm>
          <a:prstGeom prst="rect">
            <a:avLst/>
          </a:prstGeom>
        </p:spPr>
      </p:pic>
    </p:spTree>
    <p:extLst>
      <p:ext uri="{BB962C8B-B14F-4D97-AF65-F5344CB8AC3E}">
        <p14:creationId xmlns:p14="http://schemas.microsoft.com/office/powerpoint/2010/main" val="1090864655"/>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76">
            <a:extLst>
              <a:ext uri="{FF2B5EF4-FFF2-40B4-BE49-F238E27FC236}">
                <a16:creationId xmlns:a16="http://schemas.microsoft.com/office/drawing/2014/main" id="{B819BB28-5BB1-4188-88AD-4BA99AE7B818}"/>
              </a:ext>
            </a:extLst>
          </p:cNvPr>
          <p:cNvSpPr txBox="1"/>
          <p:nvPr/>
        </p:nvSpPr>
        <p:spPr>
          <a:xfrm>
            <a:off x="222896" y="142438"/>
            <a:ext cx="4277133"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第六部分 模型应用：材料筛选</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1A6CF17-536D-A1B4-D41A-E95E62F99A03}"/>
                  </a:ext>
                </a:extLst>
              </p:cNvPr>
              <p:cNvSpPr txBox="1"/>
              <p:nvPr/>
            </p:nvSpPr>
            <p:spPr>
              <a:xfrm>
                <a:off x="117237" y="951704"/>
                <a:ext cx="3491071" cy="1200329"/>
              </a:xfrm>
              <a:prstGeom prst="rect">
                <a:avLst/>
              </a:prstGeom>
              <a:noFill/>
            </p:spPr>
            <p:txBody>
              <a:bodyPr wrap="square">
                <a:spAutoFit/>
              </a:bodyPr>
              <a:lstStyle/>
              <a:p>
                <a:r>
                  <a:rPr lang="zh-CN" altLang="en-US" sz="1800" dirty="0">
                    <a:solidFill>
                      <a:srgbClr val="000000"/>
                    </a:solidFill>
                    <a:effectLst/>
                    <a:ea typeface="黑体" panose="02010609060101010101" pitchFamily="49" charset="-122"/>
                  </a:rPr>
                  <a:t>        基于该模型，预测了这四种配合比最低过电位的配合比：</a:t>
                </a:r>
                <a14:m>
                  <m:oMath xmlns:m="http://schemas.openxmlformats.org/officeDocument/2006/math">
                    <m:d>
                      <m:dPr>
                        <m:ctrlPr>
                          <a:rPr lang="en-US" altLang="zh-CN" i="1">
                            <a:latin typeface="Cambria Math" panose="02040503050406030204" pitchFamily="18" charset="0"/>
                          </a:rPr>
                        </m:ctrlPr>
                      </m:dPr>
                      <m:e>
                        <m:r>
                          <a:rPr lang="en-US" altLang="zh-CN" i="1">
                            <a:latin typeface="Cambria Math" panose="02040503050406030204" pitchFamily="18" charset="0"/>
                          </a:rPr>
                          <m:t>𝑁</m:t>
                        </m:r>
                        <m:sSub>
                          <m:sSubPr>
                            <m:ctrlPr>
                              <a:rPr lang="en-US" altLang="zh-CN" i="1">
                                <a:latin typeface="Cambria Math" panose="02040503050406030204" pitchFamily="18" charset="0"/>
                              </a:rPr>
                            </m:ctrlPr>
                          </m:sSubPr>
                          <m:e>
                            <m:r>
                              <a:rPr lang="en-US" altLang="zh-CN" i="1">
                                <a:latin typeface="Cambria Math" panose="02040503050406030204" pitchFamily="18" charset="0"/>
                              </a:rPr>
                              <m:t>𝑖</m:t>
                            </m:r>
                          </m:e>
                          <m:sub>
                            <m:r>
                              <a:rPr lang="en-US" altLang="zh-CN" b="0" i="1" smtClean="0">
                                <a:latin typeface="Cambria Math" panose="02040503050406030204" pitchFamily="18" charset="0"/>
                              </a:rPr>
                              <m:t>49</m:t>
                            </m:r>
                          </m:sub>
                        </m:sSub>
                        <m:r>
                          <a:rPr lang="en-US" altLang="zh-CN" i="1">
                            <a:latin typeface="Cambria Math" panose="02040503050406030204" pitchFamily="18" charset="0"/>
                          </a:rPr>
                          <m:t>𝐹</m:t>
                        </m:r>
                        <m:sSub>
                          <m:sSubPr>
                            <m:ctrlPr>
                              <a:rPr lang="en-US" altLang="zh-CN" i="1">
                                <a:latin typeface="Cambria Math" panose="02040503050406030204" pitchFamily="18" charset="0"/>
                              </a:rPr>
                            </m:ctrlPr>
                          </m:sSubPr>
                          <m:e>
                            <m:r>
                              <a:rPr lang="en-US" altLang="zh-CN" i="1">
                                <a:latin typeface="Cambria Math" panose="02040503050406030204" pitchFamily="18" charset="0"/>
                              </a:rPr>
                              <m:t>𝑒</m:t>
                            </m:r>
                          </m:e>
                          <m:sub>
                            <m:r>
                              <a:rPr lang="en-US" altLang="zh-CN" b="0" i="1" smtClean="0">
                                <a:latin typeface="Cambria Math" panose="02040503050406030204" pitchFamily="18" charset="0"/>
                              </a:rPr>
                              <m:t>34</m:t>
                            </m:r>
                          </m:sub>
                        </m:sSub>
                        <m:r>
                          <a:rPr lang="en-US" altLang="zh-CN" i="1">
                            <a:latin typeface="Cambria Math" panose="02040503050406030204" pitchFamily="18" charset="0"/>
                          </a:rPr>
                          <m:t>𝐶</m:t>
                        </m:r>
                        <m:sSub>
                          <m:sSubPr>
                            <m:ctrlPr>
                              <a:rPr lang="en-US" altLang="zh-CN" i="1">
                                <a:latin typeface="Cambria Math" panose="02040503050406030204" pitchFamily="18" charset="0"/>
                              </a:rPr>
                            </m:ctrlPr>
                          </m:sSubPr>
                          <m:e>
                            <m:r>
                              <a:rPr lang="en-US" altLang="zh-CN" i="1">
                                <a:latin typeface="Cambria Math" panose="02040503050406030204" pitchFamily="18" charset="0"/>
                              </a:rPr>
                              <m:t>𝑜</m:t>
                            </m:r>
                          </m:e>
                          <m:sub>
                            <m:r>
                              <a:rPr lang="en-US" altLang="zh-CN" b="0" i="1" smtClean="0">
                                <a:latin typeface="Cambria Math" panose="02040503050406030204" pitchFamily="18" charset="0"/>
                              </a:rPr>
                              <m:t>17</m:t>
                            </m:r>
                          </m:sub>
                        </m:sSub>
                        <m:sSub>
                          <m:sSubPr>
                            <m:ctrlPr>
                              <a:rPr lang="en-US" altLang="zh-CN" i="1">
                                <a:latin typeface="Cambria Math" panose="02040503050406030204" pitchFamily="18" charset="0"/>
                              </a:rPr>
                            </m:ctrlPr>
                          </m:sSubPr>
                          <m:e>
                            <m:r>
                              <a:rPr lang="en-US" altLang="zh-CN" b="0" i="1" smtClean="0">
                                <a:latin typeface="Cambria Math" panose="02040503050406030204" pitchFamily="18" charset="0"/>
                              </a:rPr>
                              <m:t>𝐶</m:t>
                            </m:r>
                            <m:r>
                              <m:rPr>
                                <m:sty m:val="p"/>
                              </m:rPr>
                              <a:rPr lang="en-US" altLang="zh-CN" i="1">
                                <a:latin typeface="Cambria Math" panose="02040503050406030204" pitchFamily="18" charset="0"/>
                              </a:rPr>
                              <m:t>e</m:t>
                            </m:r>
                          </m:e>
                          <m:sub>
                            <m:r>
                              <a:rPr lang="en-US" altLang="zh-CN" b="0" i="1" smtClean="0">
                                <a:latin typeface="Cambria Math" panose="02040503050406030204" pitchFamily="18" charset="0"/>
                              </a:rPr>
                              <m:t>0</m:t>
                            </m:r>
                          </m:sub>
                        </m:sSub>
                      </m:e>
                    </m:d>
                    <m:sSub>
                      <m:sSubPr>
                        <m:ctrlPr>
                          <a:rPr lang="en-US" altLang="zh-CN" i="1">
                            <a:latin typeface="Cambria Math" panose="02040503050406030204" pitchFamily="18" charset="0"/>
                          </a:rPr>
                        </m:ctrlPr>
                      </m:sSubPr>
                      <m:e>
                        <m:r>
                          <a:rPr lang="en-US" altLang="zh-CN" i="1">
                            <a:latin typeface="Cambria Math" panose="02040503050406030204" pitchFamily="18" charset="0"/>
                          </a:rPr>
                          <m:t>𝑂</m:t>
                        </m:r>
                      </m:e>
                      <m:sub>
                        <m:r>
                          <a:rPr lang="en-US" altLang="zh-CN" i="1">
                            <a:latin typeface="Cambria Math" panose="02040503050406030204" pitchFamily="18" charset="0"/>
                          </a:rPr>
                          <m:t>𝑥</m:t>
                        </m:r>
                      </m:sub>
                    </m:sSub>
                  </m:oMath>
                </a14:m>
                <a:r>
                  <a:rPr lang="en-US" altLang="zh-CN" sz="1800" dirty="0">
                    <a:solidFill>
                      <a:srgbClr val="000000"/>
                    </a:solidFill>
                    <a:effectLst/>
                    <a:ea typeface="黑体" panose="02010609060101010101" pitchFamily="49" charset="-122"/>
                  </a:rPr>
                  <a:t> </a:t>
                </a:r>
              </a:p>
              <a:p>
                <a:r>
                  <a:rPr lang="en-US" altLang="zh-CN" dirty="0">
                    <a:solidFill>
                      <a:srgbClr val="000000"/>
                    </a:solidFill>
                    <a:ea typeface="黑体" panose="02010609060101010101" pitchFamily="49" charset="-122"/>
                  </a:rPr>
                  <a:t>        </a:t>
                </a:r>
                <a:r>
                  <a:rPr lang="zh-CN" altLang="en-US" dirty="0">
                    <a:solidFill>
                      <a:srgbClr val="000000"/>
                    </a:solidFill>
                    <a:ea typeface="黑体" panose="02010609060101010101" pitchFamily="49" charset="-122"/>
                  </a:rPr>
                  <a:t>过电位</a:t>
                </a:r>
                <a:r>
                  <a:rPr lang="en-US" altLang="zh-CN" dirty="0">
                    <a:solidFill>
                      <a:srgbClr val="000000"/>
                    </a:solidFill>
                    <a:ea typeface="黑体" panose="02010609060101010101" pitchFamily="49" charset="-122"/>
                  </a:rPr>
                  <a:t>: </a:t>
                </a:r>
                <a:r>
                  <a:rPr lang="en-US" altLang="zh-CN" sz="1800" dirty="0">
                    <a:solidFill>
                      <a:srgbClr val="000000"/>
                    </a:solidFill>
                    <a:effectLst/>
                    <a:ea typeface="黑体" panose="02010609060101010101" pitchFamily="49" charset="-122"/>
                  </a:rPr>
                  <a:t>396.10mV</a:t>
                </a:r>
              </a:p>
            </p:txBody>
          </p:sp>
        </mc:Choice>
        <mc:Fallback xmlns="">
          <p:sp>
            <p:nvSpPr>
              <p:cNvPr id="9" name="文本框 8">
                <a:extLst>
                  <a:ext uri="{FF2B5EF4-FFF2-40B4-BE49-F238E27FC236}">
                    <a16:creationId xmlns:a16="http://schemas.microsoft.com/office/drawing/2014/main" id="{11A6CF17-536D-A1B4-D41A-E95E62F99A03}"/>
                  </a:ext>
                </a:extLst>
              </p:cNvPr>
              <p:cNvSpPr txBox="1">
                <a:spLocks noRot="1" noChangeAspect="1" noMove="1" noResize="1" noEditPoints="1" noAdjustHandles="1" noChangeArrowheads="1" noChangeShapeType="1" noTextEdit="1"/>
              </p:cNvSpPr>
              <p:nvPr/>
            </p:nvSpPr>
            <p:spPr>
              <a:xfrm>
                <a:off x="117237" y="951704"/>
                <a:ext cx="3491071" cy="1200329"/>
              </a:xfrm>
              <a:prstGeom prst="rect">
                <a:avLst/>
              </a:prstGeom>
              <a:blipFill>
                <a:blip r:embed="rId3"/>
                <a:stretch>
                  <a:fillRect l="-1396" t="-4061" b="-761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477BAC70-154A-0018-C6C9-F2DA8A5356F8}"/>
              </a:ext>
            </a:extLst>
          </p:cNvPr>
          <p:cNvSpPr txBox="1"/>
          <p:nvPr/>
        </p:nvSpPr>
        <p:spPr>
          <a:xfrm>
            <a:off x="8154389" y="5502786"/>
            <a:ext cx="3106510" cy="381195"/>
          </a:xfrm>
          <a:prstGeom prst="rect">
            <a:avLst/>
          </a:prstGeom>
          <a:noFill/>
        </p:spPr>
        <p:txBody>
          <a:bodyPr wrap="square">
            <a:spAutoFit/>
          </a:bodyPr>
          <a:lstStyle/>
          <a:p>
            <a:pPr>
              <a:lnSpc>
                <a:spcPct val="160000"/>
              </a:lnSpc>
            </a:pPr>
            <a:r>
              <a:rPr lang="zh-CN" altLang="en-US" sz="1400" dirty="0">
                <a:latin typeface="黑体" panose="02010609060101010101" pitchFamily="49" charset="-122"/>
                <a:ea typeface="黑体" panose="02010609060101010101" pitchFamily="49" charset="-122"/>
              </a:rPr>
              <a:t>对模型影响最大的前五个特征</a:t>
            </a:r>
            <a:endParaRPr lang="en-US" altLang="zh-CN" sz="1400" dirty="0">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5A91678B-D2D0-B18F-B02B-976A080DCCCE}"/>
              </a:ext>
            </a:extLst>
          </p:cNvPr>
          <p:cNvPicPr>
            <a:picLocks noChangeAspect="1"/>
          </p:cNvPicPr>
          <p:nvPr/>
        </p:nvPicPr>
        <p:blipFill>
          <a:blip r:embed="rId4"/>
          <a:stretch>
            <a:fillRect/>
          </a:stretch>
        </p:blipFill>
        <p:spPr>
          <a:xfrm>
            <a:off x="640984" y="2993219"/>
            <a:ext cx="7309226" cy="1638384"/>
          </a:xfrm>
          <a:prstGeom prst="rect">
            <a:avLst/>
          </a:prstGeom>
        </p:spPr>
      </p:pic>
      <p:pic>
        <p:nvPicPr>
          <p:cNvPr id="8" name="图片 7">
            <a:extLst>
              <a:ext uri="{FF2B5EF4-FFF2-40B4-BE49-F238E27FC236}">
                <a16:creationId xmlns:a16="http://schemas.microsoft.com/office/drawing/2014/main" id="{75022CEF-D8AF-CF1E-4B8C-21529643C6C0}"/>
              </a:ext>
            </a:extLst>
          </p:cNvPr>
          <p:cNvPicPr>
            <a:picLocks noChangeAspect="1"/>
          </p:cNvPicPr>
          <p:nvPr/>
        </p:nvPicPr>
        <p:blipFill>
          <a:blip r:embed="rId5"/>
          <a:stretch>
            <a:fillRect/>
          </a:stretch>
        </p:blipFill>
        <p:spPr>
          <a:xfrm>
            <a:off x="8265225" y="3161149"/>
            <a:ext cx="2035629" cy="1470454"/>
          </a:xfrm>
          <a:prstGeom prst="rect">
            <a:avLst/>
          </a:prstGeom>
        </p:spPr>
      </p:pic>
    </p:spTree>
    <p:extLst>
      <p:ext uri="{BB962C8B-B14F-4D97-AF65-F5344CB8AC3E}">
        <p14:creationId xmlns:p14="http://schemas.microsoft.com/office/powerpoint/2010/main" val="1705832140"/>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0" y="0"/>
            <a:ext cx="12192000" cy="6858000"/>
          </a:xfrm>
          <a:prstGeom prst="rect">
            <a:avLst/>
          </a:prstGeom>
        </p:spPr>
      </p:pic>
      <p:sp>
        <p:nvSpPr>
          <p:cNvPr id="8" name="标题 1"/>
          <p:cNvSpPr txBox="1"/>
          <p:nvPr/>
        </p:nvSpPr>
        <p:spPr>
          <a:xfrm>
            <a:off x="2381867" y="2614715"/>
            <a:ext cx="7382547" cy="1049018"/>
          </a:xfrm>
          <a:prstGeom prst="rect">
            <a:avLst/>
          </a:prstGeom>
        </p:spPr>
        <p:txBody>
          <a:bodyPr>
            <a:noAutofit/>
          </a:bodyPr>
          <a:lstStyle>
            <a:lvl1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1pPr>
            <a:lvl2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2pPr>
            <a:lvl3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3pPr>
            <a:lvl4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4pPr>
            <a:lvl5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5pPr>
            <a:lvl6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6pPr>
            <a:lvl7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7pPr>
            <a:lvl8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8pPr>
            <a:lvl9pPr marL="0" marR="0" indent="0" algn="l" defTabSz="914400" rtl="0" latinLnBrk="0">
              <a:lnSpc>
                <a:spcPct val="90000"/>
              </a:lnSpc>
              <a:spcBef>
                <a:spcPts val="0"/>
              </a:spcBef>
              <a:spcAft>
                <a:spcPts val="0"/>
              </a:spcAft>
              <a:buClrTx/>
              <a:buSzTx/>
              <a:buFontTx/>
              <a:buNone/>
              <a:defRPr sz="4400" b="0" i="0" u="none" strike="noStrike" cap="none" spc="0" baseline="0">
                <a:ln>
                  <a:noFill/>
                </a:ln>
                <a:solidFill>
                  <a:srgbClr val="000000"/>
                </a:solidFill>
                <a:uFillTx/>
                <a:latin typeface="Calibri Light" panose="020F0302020204030204"/>
                <a:ea typeface="Calibri Light" panose="020F0302020204030204"/>
                <a:cs typeface="Calibri Light" panose="020F0302020204030204"/>
                <a:sym typeface="Calibri Light" panose="020F0302020204030204"/>
              </a:defRPr>
            </a:lvl9pPr>
          </a:lstStyle>
          <a:p>
            <a:pPr algn="ctr" eaLnBrk="1" hangingPunct="1">
              <a:lnSpc>
                <a:spcPct val="100000"/>
              </a:lnSpc>
            </a:pPr>
            <a:r>
              <a:rPr lang="zh-CN" altLang="en-US" sz="6000" b="1" dirty="0">
                <a:solidFill>
                  <a:schemeClr val="bg1"/>
                </a:solidFill>
                <a:latin typeface="微软雅黑" panose="020B0503020204020204" pitchFamily="34" charset="-122"/>
                <a:ea typeface="微软雅黑" panose="020B0503020204020204" pitchFamily="34" charset="-122"/>
              </a:rPr>
              <a:t>谢谢</a:t>
            </a:r>
          </a:p>
        </p:txBody>
      </p:sp>
      <p:sp>
        <p:nvSpPr>
          <p:cNvPr id="10" name="副标题 2"/>
          <p:cNvSpPr txBox="1"/>
          <p:nvPr/>
        </p:nvSpPr>
        <p:spPr>
          <a:xfrm>
            <a:off x="1596739" y="3429000"/>
            <a:ext cx="8998521" cy="469466"/>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endParaRPr kumimoji="1" lang="en-US" altLang="zh-CN" sz="1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6"/>
          <p:cNvSpPr txBox="1"/>
          <p:nvPr/>
        </p:nvSpPr>
        <p:spPr>
          <a:xfrm>
            <a:off x="222896" y="142438"/>
            <a:ext cx="273825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第一部分</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论文背景</a:t>
            </a:r>
          </a:p>
        </p:txBody>
      </p:sp>
      <p:sp>
        <p:nvSpPr>
          <p:cNvPr id="5" name="文本框 4">
            <a:extLst>
              <a:ext uri="{FF2B5EF4-FFF2-40B4-BE49-F238E27FC236}">
                <a16:creationId xmlns:a16="http://schemas.microsoft.com/office/drawing/2014/main" id="{DC058908-E476-450D-A725-7B798C8BBE1E}"/>
              </a:ext>
            </a:extLst>
          </p:cNvPr>
          <p:cNvSpPr txBox="1"/>
          <p:nvPr/>
        </p:nvSpPr>
        <p:spPr>
          <a:xfrm>
            <a:off x="0" y="769913"/>
            <a:ext cx="11906054" cy="1477328"/>
          </a:xfrm>
          <a:prstGeom prst="rect">
            <a:avLst/>
          </a:prstGeom>
          <a:noFill/>
        </p:spPr>
        <p:txBody>
          <a:bodyPr wrap="square" rtlCol="0">
            <a:spAutoFit/>
          </a:bodyPr>
          <a:lstStyle/>
          <a:p>
            <a:r>
              <a:rPr lang="zh-CN" altLang="en-US" dirty="0"/>
              <a:t>     过电位（</a:t>
            </a:r>
            <a:r>
              <a:rPr lang="en-US" altLang="zh-CN" dirty="0"/>
              <a:t>η</a:t>
            </a:r>
            <a:r>
              <a:rPr lang="zh-CN" altLang="en-US" dirty="0"/>
              <a:t>）是指在催化反应过程中，催化反应达到一定电流密度（</a:t>
            </a:r>
            <a:r>
              <a:rPr lang="en-US" altLang="zh-CN" dirty="0" err="1"/>
              <a:t>i</a:t>
            </a:r>
            <a:r>
              <a:rPr lang="zh-CN" altLang="en-US" dirty="0"/>
              <a:t>）时所需实际电压（</a:t>
            </a:r>
            <a:r>
              <a:rPr lang="en-US" altLang="zh-CN" dirty="0" err="1"/>
              <a:t>E</a:t>
            </a:r>
            <a:r>
              <a:rPr lang="en-US" altLang="zh-CN" baseline="-25000" dirty="0" err="1"/>
              <a:t>i</a:t>
            </a:r>
            <a:r>
              <a:rPr lang="zh-CN" altLang="en-US" dirty="0"/>
              <a:t>）超过理论电压（</a:t>
            </a:r>
            <a:r>
              <a:rPr lang="en-US" altLang="zh-CN" dirty="0"/>
              <a:t>E</a:t>
            </a:r>
            <a:r>
              <a:rPr lang="en-US" altLang="zh-CN" baseline="-25000" dirty="0"/>
              <a:t>t</a:t>
            </a:r>
            <a:r>
              <a:rPr lang="zh-CN" altLang="en-US" dirty="0"/>
              <a:t>）的部分。</a:t>
            </a:r>
          </a:p>
          <a:p>
            <a:r>
              <a:rPr lang="zh-CN" altLang="en-US" dirty="0"/>
              <a:t>    基本计算公式为：</a:t>
            </a:r>
            <a:r>
              <a:rPr lang="en-US" altLang="zh-CN" b="1" dirty="0" err="1"/>
              <a:t>η</a:t>
            </a:r>
            <a:r>
              <a:rPr lang="en-US" altLang="zh-CN" b="1" baseline="-25000" dirty="0" err="1"/>
              <a:t>i</a:t>
            </a:r>
            <a:r>
              <a:rPr lang="zh-CN" altLang="en-US" b="1" dirty="0"/>
              <a:t> </a:t>
            </a:r>
            <a:r>
              <a:rPr lang="en-US" altLang="zh-CN" b="1" dirty="0"/>
              <a:t>= </a:t>
            </a:r>
            <a:r>
              <a:rPr lang="en-US" altLang="zh-CN" b="1" dirty="0" err="1"/>
              <a:t>E</a:t>
            </a:r>
            <a:r>
              <a:rPr lang="en-US" altLang="zh-CN" b="1" baseline="-25000" dirty="0" err="1"/>
              <a:t>i</a:t>
            </a:r>
            <a:r>
              <a:rPr lang="zh-CN" altLang="en-US" b="1" dirty="0"/>
              <a:t> </a:t>
            </a:r>
            <a:r>
              <a:rPr lang="en-US" altLang="zh-CN" b="1" dirty="0"/>
              <a:t>– E</a:t>
            </a:r>
            <a:r>
              <a:rPr lang="en-US" altLang="zh-CN" b="1" baseline="-25000" dirty="0"/>
              <a:t>t</a:t>
            </a:r>
            <a:r>
              <a:rPr lang="zh-CN" altLang="en-US" b="1" dirty="0"/>
              <a:t>   （</a:t>
            </a:r>
            <a:r>
              <a:rPr lang="en-US" altLang="zh-CN" b="1" dirty="0"/>
              <a:t>1</a:t>
            </a:r>
            <a:r>
              <a:rPr lang="zh-CN" altLang="en-US" b="1" dirty="0"/>
              <a:t>）</a:t>
            </a:r>
            <a:endParaRPr lang="zh-CN" altLang="en-US" dirty="0"/>
          </a:p>
          <a:p>
            <a:r>
              <a:rPr lang="zh-CN" altLang="en-US" b="1" dirty="0"/>
              <a:t>    过电位</a:t>
            </a:r>
            <a:r>
              <a:rPr lang="en-US" altLang="zh-CN" b="1" dirty="0"/>
              <a:t>η</a:t>
            </a:r>
            <a:r>
              <a:rPr lang="zh-CN" altLang="en-US" b="1" dirty="0"/>
              <a:t>是衡量催化剂催化活性的重要参数。</a:t>
            </a:r>
            <a:r>
              <a:rPr lang="en-US" altLang="zh-CN" b="1" dirty="0"/>
              <a:t>η</a:t>
            </a:r>
            <a:r>
              <a:rPr lang="zh-CN" altLang="en-US" b="1" dirty="0"/>
              <a:t>值越小，电流密度所需的实际电压越低，耗能相对越小，催化活性越高。</a:t>
            </a:r>
            <a:endParaRPr lang="zh-CN" altLang="en-US" dirty="0"/>
          </a:p>
        </p:txBody>
      </p:sp>
      <p:pic>
        <p:nvPicPr>
          <p:cNvPr id="1026" name="Picture 2">
            <a:extLst>
              <a:ext uri="{FF2B5EF4-FFF2-40B4-BE49-F238E27FC236}">
                <a16:creationId xmlns:a16="http://schemas.microsoft.com/office/drawing/2014/main" id="{1DE7D1EA-553C-F763-827C-97FF8EE9B1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27476" y="2750270"/>
            <a:ext cx="4115116" cy="33378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randombar(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76"/>
          <p:cNvSpPr txBox="1"/>
          <p:nvPr/>
        </p:nvSpPr>
        <p:spPr>
          <a:xfrm>
            <a:off x="222896" y="142438"/>
            <a:ext cx="2738250" cy="461665"/>
          </a:xfrm>
          <a:prstGeom prst="rect">
            <a:avLst/>
          </a:prstGeom>
          <a:noFill/>
        </p:spPr>
        <p:txBody>
          <a:bodyPr wrap="none" rtlCol="0">
            <a:spAutoFit/>
          </a:bodyPr>
          <a:lstStyle/>
          <a:p>
            <a:r>
              <a:rPr lang="zh-CN" altLang="en-US" sz="2400" b="1" dirty="0">
                <a:solidFill>
                  <a:schemeClr val="bg1"/>
                </a:solidFill>
                <a:latin typeface="微软雅黑" panose="020B0503020204020204" pitchFamily="34" charset="-122"/>
                <a:ea typeface="微软雅黑" panose="020B0503020204020204" pitchFamily="34" charset="-122"/>
              </a:rPr>
              <a:t>第一部分</a:t>
            </a:r>
            <a:r>
              <a:rPr lang="en-US" altLang="zh-CN" sz="2400" b="1" dirty="0">
                <a:solidFill>
                  <a:schemeClr val="bg1"/>
                </a:solidFill>
                <a:latin typeface="微软雅黑" panose="020B0503020204020204" pitchFamily="34" charset="-122"/>
                <a:ea typeface="微软雅黑" panose="020B0503020204020204" pitchFamily="34" charset="-122"/>
              </a:rPr>
              <a:t> </a:t>
            </a:r>
            <a:r>
              <a:rPr lang="zh-CN" altLang="en-US" sz="2400" b="1" dirty="0">
                <a:solidFill>
                  <a:schemeClr val="bg1"/>
                </a:solidFill>
                <a:latin typeface="微软雅黑" panose="020B0503020204020204" pitchFamily="34" charset="-122"/>
                <a:ea typeface="微软雅黑" panose="020B0503020204020204" pitchFamily="34" charset="-122"/>
              </a:rPr>
              <a:t>论文背景</a:t>
            </a:r>
          </a:p>
        </p:txBody>
      </p:sp>
      <p:sp>
        <p:nvSpPr>
          <p:cNvPr id="23" name="文本框 22"/>
          <p:cNvSpPr txBox="1"/>
          <p:nvPr/>
        </p:nvSpPr>
        <p:spPr>
          <a:xfrm>
            <a:off x="10040295" y="1059671"/>
            <a:ext cx="1547562" cy="410845"/>
          </a:xfrm>
          <a:prstGeom prst="rect">
            <a:avLst/>
          </a:prstGeom>
          <a:noFill/>
        </p:spPr>
        <p:txBody>
          <a:bodyPr wrap="square">
            <a:spAutoFit/>
          </a:bodyPr>
          <a:lstStyle/>
          <a:p>
            <a:pP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第一性原理</a:t>
            </a:r>
            <a:endParaRPr lang="en-US" altLang="zh-CN" sz="1600" b="1" dirty="0">
              <a:solidFill>
                <a:schemeClr val="bg1"/>
              </a:solidFill>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E901D557-5C7A-E039-4374-79CEF363208A}"/>
              </a:ext>
            </a:extLst>
          </p:cNvPr>
          <p:cNvSpPr txBox="1"/>
          <p:nvPr/>
        </p:nvSpPr>
        <p:spPr>
          <a:xfrm>
            <a:off x="451753" y="938284"/>
            <a:ext cx="9588542" cy="646331"/>
          </a:xfrm>
          <a:prstGeom prst="rect">
            <a:avLst/>
          </a:prstGeom>
          <a:noFill/>
        </p:spPr>
        <p:txBody>
          <a:bodyPr wrap="square" rtlCol="0">
            <a:spAutoFit/>
          </a:bodyPr>
          <a:lstStyle/>
          <a:p>
            <a:r>
              <a:rPr lang="zh-CN" altLang="en-US" dirty="0"/>
              <a:t>       常用于</a:t>
            </a:r>
            <a:r>
              <a:rPr lang="en-US" altLang="zh-CN" dirty="0"/>
              <a:t>OER</a:t>
            </a:r>
            <a:r>
              <a:rPr lang="zh-CN" altLang="en-US" dirty="0"/>
              <a:t>反应的催化剂为贵金属</a:t>
            </a:r>
            <a:r>
              <a:rPr lang="en-US" altLang="zh-CN" dirty="0"/>
              <a:t>(Ru, </a:t>
            </a:r>
            <a:r>
              <a:rPr lang="en-US" altLang="zh-CN" dirty="0" err="1"/>
              <a:t>Ir</a:t>
            </a:r>
            <a:r>
              <a:rPr lang="en-US" altLang="zh-CN" dirty="0"/>
              <a:t>), </a:t>
            </a:r>
            <a:r>
              <a:rPr lang="zh-CN" altLang="en-US" dirty="0"/>
              <a:t>但是产量低价格昂贵。由过渡态金属</a:t>
            </a:r>
            <a:r>
              <a:rPr lang="en-US" altLang="zh-CN" dirty="0" err="1"/>
              <a:t>Ni,Fe,Co,X</a:t>
            </a:r>
            <a:r>
              <a:rPr lang="en-US" altLang="zh-CN" dirty="0"/>
              <a:t>(X</a:t>
            </a:r>
            <a:r>
              <a:rPr lang="zh-CN" altLang="en-US" dirty="0"/>
              <a:t>这里代指其他过渡态金属</a:t>
            </a:r>
            <a:r>
              <a:rPr lang="en-US" altLang="zh-CN" dirty="0"/>
              <a:t>)</a:t>
            </a:r>
            <a:r>
              <a:rPr lang="zh-CN" altLang="en-US" dirty="0"/>
              <a:t>等组成的氧化物</a:t>
            </a:r>
            <a:r>
              <a:rPr lang="en-US" altLang="zh-CN" dirty="0"/>
              <a:t>(Ni-Fe-Co-X)Ox </a:t>
            </a:r>
            <a:r>
              <a:rPr lang="zh-CN" altLang="en-US" dirty="0"/>
              <a:t>也是一种有效的催化剂。</a:t>
            </a:r>
          </a:p>
        </p:txBody>
      </p:sp>
      <p:grpSp>
        <p:nvGrpSpPr>
          <p:cNvPr id="3" name="组合 2">
            <a:extLst>
              <a:ext uri="{FF2B5EF4-FFF2-40B4-BE49-F238E27FC236}">
                <a16:creationId xmlns:a16="http://schemas.microsoft.com/office/drawing/2014/main" id="{D82EF244-34A3-EF76-610A-0C73BBCF8ABE}"/>
              </a:ext>
            </a:extLst>
          </p:cNvPr>
          <p:cNvGrpSpPr/>
          <p:nvPr/>
        </p:nvGrpSpPr>
        <p:grpSpPr>
          <a:xfrm>
            <a:off x="1737411" y="2580041"/>
            <a:ext cx="7585698" cy="2592876"/>
            <a:chOff x="4480611" y="3230642"/>
            <a:chExt cx="6869606" cy="1998250"/>
          </a:xfrm>
        </p:grpSpPr>
        <p:sp>
          <p:nvSpPr>
            <p:cNvPr id="15" name="文本框 14"/>
            <p:cNvSpPr txBox="1"/>
            <p:nvPr/>
          </p:nvSpPr>
          <p:spPr>
            <a:xfrm>
              <a:off x="9805456" y="4787810"/>
              <a:ext cx="1544761" cy="381258"/>
            </a:xfrm>
            <a:prstGeom prst="rect">
              <a:avLst/>
            </a:prstGeom>
            <a:noFill/>
          </p:spPr>
          <p:txBody>
            <a:bodyPr wrap="square">
              <a:spAutoFit/>
            </a:bodyPr>
            <a:lstStyle/>
            <a:p>
              <a:pPr algn="ctr">
                <a:lnSpc>
                  <a:spcPct val="130000"/>
                </a:lnSpc>
              </a:pPr>
              <a:r>
                <a:rPr lang="zh-CN" altLang="en-US" sz="1600" b="1" dirty="0">
                  <a:solidFill>
                    <a:schemeClr val="bg1"/>
                  </a:solidFill>
                  <a:latin typeface="微软雅黑" panose="020B0503020204020204" pitchFamily="34" charset="-122"/>
                  <a:ea typeface="微软雅黑" panose="020B0503020204020204" pitchFamily="34" charset="-122"/>
                </a:rPr>
                <a:t>拟合势</a:t>
              </a:r>
            </a:p>
          </p:txBody>
        </p:sp>
        <p:sp>
          <p:nvSpPr>
            <p:cNvPr id="29" name="文本框 28"/>
            <p:cNvSpPr txBox="1"/>
            <p:nvPr/>
          </p:nvSpPr>
          <p:spPr>
            <a:xfrm>
              <a:off x="10311202" y="4196489"/>
              <a:ext cx="428625" cy="1008597"/>
            </a:xfrm>
            <a:prstGeom prst="rect">
              <a:avLst/>
            </a:prstGeom>
            <a:noFill/>
          </p:spPr>
          <p:txBody>
            <a:bodyPr vert="eaVert" wrap="square" rtlCol="0">
              <a:spAutoFit/>
            </a:bodyPr>
            <a:lstStyle/>
            <a:p>
              <a:r>
                <a:rPr lang="zh-CN" altLang="en-US" sz="1600" b="1" dirty="0">
                  <a:solidFill>
                    <a:schemeClr val="bg1"/>
                  </a:solidFill>
                  <a:latin typeface="微软雅黑" panose="020B0503020204020204" pitchFamily="34" charset="-122"/>
                  <a:ea typeface="微软雅黑" panose="020B0503020204020204" pitchFamily="34" charset="-122"/>
                </a:rPr>
                <a:t>解决方法</a:t>
              </a:r>
              <a:endParaRPr lang="zh-CN" altLang="en-US" sz="1600" b="1"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9629880-CCB4-5848-779C-8C3A3F728907}"/>
                    </a:ext>
                  </a:extLst>
                </p:cNvPr>
                <p:cNvSpPr txBox="1"/>
                <p:nvPr/>
              </p:nvSpPr>
              <p:spPr>
                <a:xfrm>
                  <a:off x="4480611" y="4645966"/>
                  <a:ext cx="3538162" cy="45066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𝑁</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𝑖</m:t>
                                </m:r>
                              </m:e>
                              <m:sub>
                                <m:r>
                                  <a:rPr lang="en-US" altLang="zh-CN" sz="3200" b="0" i="1" smtClean="0">
                                    <a:latin typeface="Cambria Math" panose="02040503050406030204" pitchFamily="18" charset="0"/>
                                  </a:rPr>
                                  <m:t>𝑎</m:t>
                                </m:r>
                              </m:sub>
                            </m:sSub>
                            <m:r>
                              <a:rPr lang="en-US" altLang="zh-CN" sz="3200" b="0" i="1" smtClean="0">
                                <a:latin typeface="Cambria Math" panose="02040503050406030204" pitchFamily="18" charset="0"/>
                              </a:rPr>
                              <m:t>𝐹</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𝑒</m:t>
                                </m:r>
                              </m:e>
                              <m:sub>
                                <m:r>
                                  <a:rPr lang="en-US" altLang="zh-CN" sz="3200" b="0" i="1" smtClean="0">
                                    <a:latin typeface="Cambria Math" panose="02040503050406030204" pitchFamily="18" charset="0"/>
                                  </a:rPr>
                                  <m:t>𝑏</m:t>
                                </m:r>
                              </m:sub>
                            </m:sSub>
                            <m:r>
                              <a:rPr lang="en-US" altLang="zh-CN" sz="3200" b="0" i="1" smtClean="0">
                                <a:latin typeface="Cambria Math" panose="02040503050406030204" pitchFamily="18" charset="0"/>
                              </a:rPr>
                              <m:t>𝐶</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𝑜</m:t>
                                </m:r>
                              </m:e>
                              <m:sub>
                                <m:r>
                                  <a:rPr lang="en-US" altLang="zh-CN" sz="3200" b="0" i="1" smtClean="0">
                                    <a:latin typeface="Cambria Math" panose="02040503050406030204" pitchFamily="18" charset="0"/>
                                  </a:rPr>
                                  <m:t>𝑐</m:t>
                                </m:r>
                              </m:sub>
                            </m:sSub>
                            <m:sSub>
                              <m:sSubPr>
                                <m:ctrlPr>
                                  <a:rPr lang="en-US" altLang="zh-CN" sz="3200" i="1">
                                    <a:latin typeface="Cambria Math" panose="02040503050406030204" pitchFamily="18" charset="0"/>
                                  </a:rPr>
                                </m:ctrlPr>
                              </m:sSubPr>
                              <m:e>
                                <m:r>
                                  <a:rPr lang="en-US" altLang="zh-CN" sz="3200" b="0" i="1" smtClean="0">
                                    <a:latin typeface="Cambria Math" panose="02040503050406030204" pitchFamily="18" charset="0"/>
                                  </a:rPr>
                                  <m:t>𝑋</m:t>
                                </m:r>
                              </m:e>
                              <m:sub>
                                <m:r>
                                  <a:rPr lang="en-US" altLang="zh-CN" sz="3200" b="0" i="1" smtClean="0">
                                    <a:latin typeface="Cambria Math" panose="02040503050406030204" pitchFamily="18" charset="0"/>
                                  </a:rPr>
                                  <m:t>𝑑</m:t>
                                </m:r>
                              </m:sub>
                            </m:sSub>
                          </m:e>
                        </m:d>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𝑂</m:t>
                            </m:r>
                          </m:e>
                          <m:sub>
                            <m:r>
                              <a:rPr lang="en-US" altLang="zh-CN" sz="3200" b="0" i="1" smtClean="0">
                                <a:latin typeface="Cambria Math" panose="02040503050406030204" pitchFamily="18" charset="0"/>
                              </a:rPr>
                              <m:t>𝑥</m:t>
                            </m:r>
                          </m:sub>
                        </m:sSub>
                        <m:r>
                          <a:rPr lang="en-US" altLang="zh-CN" sz="3200" b="0" i="1" smtClean="0">
                            <a:latin typeface="Cambria Math" panose="02040503050406030204" pitchFamily="18" charset="0"/>
                          </a:rPr>
                          <m:t> </m:t>
                        </m:r>
                      </m:oMath>
                    </m:oMathPara>
                  </a14:m>
                  <a:endParaRPr lang="zh-CN" altLang="en-US" sz="3200" dirty="0"/>
                </a:p>
              </p:txBody>
            </p:sp>
          </mc:Choice>
          <mc:Fallback xmlns="">
            <p:sp>
              <p:nvSpPr>
                <p:cNvPr id="4" name="文本框 3">
                  <a:extLst>
                    <a:ext uri="{FF2B5EF4-FFF2-40B4-BE49-F238E27FC236}">
                      <a16:creationId xmlns:a16="http://schemas.microsoft.com/office/drawing/2014/main" id="{E9629880-CCB4-5848-779C-8C3A3F728907}"/>
                    </a:ext>
                  </a:extLst>
                </p:cNvPr>
                <p:cNvSpPr txBox="1">
                  <a:spLocks noRot="1" noChangeAspect="1" noMove="1" noResize="1" noEditPoints="1" noAdjustHandles="1" noChangeArrowheads="1" noChangeShapeType="1" noTextEdit="1"/>
                </p:cNvSpPr>
                <p:nvPr/>
              </p:nvSpPr>
              <p:spPr>
                <a:xfrm>
                  <a:off x="4480611" y="4645966"/>
                  <a:ext cx="3538162" cy="450668"/>
                </a:xfrm>
                <a:prstGeom prst="rect">
                  <a:avLst/>
                </a:prstGeom>
                <a:blipFill>
                  <a:blip r:embed="rId3"/>
                  <a:stretch>
                    <a:fillRect/>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195C9353-AA97-91C2-B6B5-2FE42E6E3FD4}"/>
                </a:ext>
              </a:extLst>
            </p:cNvPr>
            <p:cNvSpPr txBox="1"/>
            <p:nvPr/>
          </p:nvSpPr>
          <p:spPr>
            <a:xfrm>
              <a:off x="8603630" y="4644117"/>
              <a:ext cx="2281287" cy="584775"/>
            </a:xfrm>
            <a:prstGeom prst="rect">
              <a:avLst/>
            </a:prstGeom>
            <a:noFill/>
          </p:spPr>
          <p:txBody>
            <a:bodyPr wrap="square" rtlCol="0">
              <a:spAutoFit/>
            </a:bodyPr>
            <a:lstStyle/>
            <a:p>
              <a:r>
                <a:rPr lang="zh-CN" altLang="en-US" sz="3200" b="1" dirty="0"/>
                <a:t>过电位</a:t>
              </a:r>
            </a:p>
          </p:txBody>
        </p:sp>
        <p:cxnSp>
          <p:nvCxnSpPr>
            <p:cNvPr id="9" name="直接箭头连接符 8">
              <a:extLst>
                <a:ext uri="{FF2B5EF4-FFF2-40B4-BE49-F238E27FC236}">
                  <a16:creationId xmlns:a16="http://schemas.microsoft.com/office/drawing/2014/main" id="{219822E2-72EA-C311-430F-79A3E647BF41}"/>
                </a:ext>
              </a:extLst>
            </p:cNvPr>
            <p:cNvCxnSpPr>
              <a:cxnSpLocks/>
            </p:cNvCxnSpPr>
            <p:nvPr/>
          </p:nvCxnSpPr>
          <p:spPr>
            <a:xfrm>
              <a:off x="9953509" y="4645966"/>
              <a:ext cx="0" cy="428727"/>
            </a:xfrm>
            <a:prstGeom prst="straightConnector1">
              <a:avLst/>
            </a:prstGeom>
            <a:ln w="57150">
              <a:solidFill>
                <a:schemeClr val="tx1"/>
              </a:solidFill>
              <a:tailEnd type="triangle"/>
            </a:ln>
          </p:spPr>
          <p:style>
            <a:lnRef idx="1">
              <a:schemeClr val="dk1"/>
            </a:lnRef>
            <a:fillRef idx="0">
              <a:schemeClr val="dk1"/>
            </a:fillRef>
            <a:effectRef idx="0">
              <a:schemeClr val="dk1"/>
            </a:effectRef>
            <a:fontRef idx="minor">
              <a:schemeClr val="tx1"/>
            </a:fontRef>
          </p:style>
        </p:cxnSp>
        <p:cxnSp>
          <p:nvCxnSpPr>
            <p:cNvPr id="13" name="连接符: 曲线 12">
              <a:extLst>
                <a:ext uri="{FF2B5EF4-FFF2-40B4-BE49-F238E27FC236}">
                  <a16:creationId xmlns:a16="http://schemas.microsoft.com/office/drawing/2014/main" id="{76920AF8-A747-8F4D-DD6C-FD71952F7414}"/>
                </a:ext>
              </a:extLst>
            </p:cNvPr>
            <p:cNvCxnSpPr>
              <a:cxnSpLocks/>
              <a:endCxn id="7" idx="0"/>
            </p:cNvCxnSpPr>
            <p:nvPr/>
          </p:nvCxnSpPr>
          <p:spPr>
            <a:xfrm rot="5400000" flipH="1" flipV="1">
              <a:off x="8000158" y="2900001"/>
              <a:ext cx="12700" cy="3488232"/>
            </a:xfrm>
            <a:prstGeom prst="curvedConnector3">
              <a:avLst>
                <a:gd name="adj1" fmla="val 6698969"/>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C1DEAF87-BAAE-648E-0F6F-BAB00C77A711}"/>
                </a:ext>
              </a:extLst>
            </p:cNvPr>
            <p:cNvSpPr txBox="1"/>
            <p:nvPr/>
          </p:nvSpPr>
          <p:spPr>
            <a:xfrm>
              <a:off x="6436051" y="3230642"/>
              <a:ext cx="3405219" cy="646331"/>
            </a:xfrm>
            <a:prstGeom prst="rect">
              <a:avLst/>
            </a:prstGeom>
            <a:noFill/>
          </p:spPr>
          <p:txBody>
            <a:bodyPr wrap="square" rtlCol="0">
              <a:spAutoFit/>
            </a:bodyPr>
            <a:lstStyle/>
            <a:p>
              <a:r>
                <a:rPr lang="zh-CN" altLang="en-US" dirty="0"/>
                <a:t>通过调整催化剂不同元素的占比可以达到降低</a:t>
              </a:r>
              <a:r>
                <a:rPr lang="en-US" altLang="zh-CN" dirty="0"/>
                <a:t>OER</a:t>
              </a:r>
              <a:r>
                <a:rPr lang="zh-CN" altLang="en-US" dirty="0"/>
                <a:t>反应的过电位。</a:t>
              </a:r>
            </a:p>
          </p:txBody>
        </p:sp>
      </p:grpSp>
    </p:spTree>
    <p:extLst>
      <p:ext uri="{BB962C8B-B14F-4D97-AF65-F5344CB8AC3E}">
        <p14:creationId xmlns:p14="http://schemas.microsoft.com/office/powerpoint/2010/main" val="20043709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7068" y="1735108"/>
            <a:ext cx="2957862"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第二部分</a:t>
            </a:r>
          </a:p>
        </p:txBody>
      </p:sp>
      <p:sp>
        <p:nvSpPr>
          <p:cNvPr id="27" name="矩形 26"/>
          <p:cNvSpPr/>
          <p:nvPr/>
        </p:nvSpPr>
        <p:spPr>
          <a:xfrm>
            <a:off x="4266947" y="3471985"/>
            <a:ext cx="3658117" cy="461665"/>
          </a:xfrm>
          <a:prstGeom prst="rect">
            <a:avLst/>
          </a:prstGeom>
        </p:spPr>
        <p:txBody>
          <a:bodyPr wrap="none">
            <a:spAutoFit/>
          </a:bodyPr>
          <a:lstStyle/>
          <a:p>
            <a:pPr algn="ctr">
              <a:spcBef>
                <a:spcPct val="0"/>
              </a:spcBef>
            </a:pPr>
            <a:r>
              <a:rPr lang="en-US" altLang="zh-CN" sz="2400" b="1" dirty="0">
                <a:solidFill>
                  <a:schemeClr val="tx1"/>
                </a:solidFill>
                <a:latin typeface="微软雅黑" panose="020B0503020204020204" pitchFamily="34" charset="-122"/>
                <a:ea typeface="微软雅黑" panose="020B0503020204020204" pitchFamily="34" charset="-122"/>
              </a:rPr>
              <a:t>Database Introduction</a:t>
            </a:r>
          </a:p>
        </p:txBody>
      </p:sp>
      <p:sp>
        <p:nvSpPr>
          <p:cNvPr id="28" name="TextBox 76"/>
          <p:cNvSpPr txBox="1"/>
          <p:nvPr/>
        </p:nvSpPr>
        <p:spPr>
          <a:xfrm>
            <a:off x="4323049" y="2896442"/>
            <a:ext cx="3545903" cy="58356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数据集介绍</a:t>
            </a:r>
          </a:p>
        </p:txBody>
      </p:sp>
    </p:spTree>
    <p:extLst>
      <p:ext uri="{BB962C8B-B14F-4D97-AF65-F5344CB8AC3E}">
        <p14:creationId xmlns:p14="http://schemas.microsoft.com/office/powerpoint/2010/main" val="1210247392"/>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76"/>
          <p:cNvSpPr txBox="1"/>
          <p:nvPr/>
        </p:nvSpPr>
        <p:spPr>
          <a:xfrm>
            <a:off x="241750" y="123584"/>
            <a:ext cx="30460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第二部分</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lang="zh-CN" altLang="en-US" sz="2400" b="1" dirty="0">
                <a:solidFill>
                  <a:prstClr val="white"/>
                </a:solidFill>
                <a:latin typeface="微软雅黑" panose="020B0503020204020204" pitchFamily="34" charset="-122"/>
                <a:ea typeface="微软雅黑" panose="020B0503020204020204" pitchFamily="34" charset="-122"/>
              </a:rPr>
              <a:t>数据集介绍</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1FF2722-A9B8-37A6-A0BB-BE2E5AAE3421}"/>
                  </a:ext>
                </a:extLst>
              </p:cNvPr>
              <p:cNvSpPr txBox="1"/>
              <p:nvPr/>
            </p:nvSpPr>
            <p:spPr>
              <a:xfrm>
                <a:off x="102462" y="1330608"/>
                <a:ext cx="2596897" cy="4895636"/>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本课题数据集来源于</a:t>
                </a:r>
                <a:r>
                  <a:rPr lang="en-US" altLang="zh-CN" dirty="0">
                    <a:latin typeface="黑体" panose="02010609060101010101" pitchFamily="49" charset="-122"/>
                    <a:ea typeface="黑体" panose="02010609060101010101" pitchFamily="49" charset="-122"/>
                  </a:rPr>
                  <a:t>[1], </a:t>
                </a:r>
                <a:r>
                  <a:rPr lang="zh-CN" altLang="en-US" dirty="0">
                    <a:latin typeface="黑体" panose="02010609060101010101" pitchFamily="49" charset="-122"/>
                    <a:ea typeface="黑体" panose="02010609060101010101" pitchFamily="49" charset="-122"/>
                  </a:rPr>
                  <a:t>作者通过</a:t>
                </a:r>
                <a:r>
                  <a:rPr lang="zh-CN" altLang="en-US" b="0" i="0" dirty="0">
                    <a:solidFill>
                      <a:srgbClr val="000000"/>
                    </a:solidFill>
                    <a:effectLst/>
                    <a:latin typeface="微软雅黑" panose="020B0503020204020204" pitchFamily="34" charset="-122"/>
                    <a:ea typeface="微软雅黑" panose="020B0503020204020204" pitchFamily="34" charset="-122"/>
                  </a:rPr>
                  <a:t>用高分辨率喷墨打印法合成了</a:t>
                </a:r>
                <a:r>
                  <a:rPr lang="en-US" altLang="zh-CN" b="0" i="0" dirty="0">
                    <a:solidFill>
                      <a:srgbClr val="000000"/>
                    </a:solidFill>
                    <a:effectLst/>
                    <a:latin typeface="微软雅黑" panose="020B0503020204020204" pitchFamily="34" charset="-122"/>
                    <a:ea typeface="微软雅黑" panose="020B0503020204020204" pitchFamily="34" charset="-122"/>
                  </a:rPr>
                  <a:t>5456</a:t>
                </a:r>
                <a:r>
                  <a:rPr lang="zh-CN" altLang="en-US" b="0" i="0" dirty="0">
                    <a:solidFill>
                      <a:srgbClr val="000000"/>
                    </a:solidFill>
                    <a:effectLst/>
                    <a:latin typeface="微软雅黑" panose="020B0503020204020204" pitchFamily="34" charset="-122"/>
                    <a:ea typeface="微软雅黑" panose="020B0503020204020204" pitchFamily="34" charset="-122"/>
                  </a:rPr>
                  <a:t>种含有</a:t>
                </a:r>
                <a:r>
                  <a:rPr lang="en-US" altLang="zh-CN" b="0" i="0" dirty="0" err="1">
                    <a:solidFill>
                      <a:srgbClr val="000000"/>
                    </a:solidFill>
                    <a:effectLst/>
                    <a:latin typeface="微软雅黑" panose="020B0503020204020204" pitchFamily="34" charset="-122"/>
                    <a:ea typeface="微软雅黑" panose="020B0503020204020204" pitchFamily="34" charset="-122"/>
                  </a:rPr>
                  <a:t>Ni</a:t>
                </a:r>
                <a:r>
                  <a:rPr lang="en-US" altLang="zh-CN" dirty="0" err="1">
                    <a:solidFill>
                      <a:srgbClr val="000000"/>
                    </a:solidFill>
                    <a:latin typeface="微软雅黑" panose="020B0503020204020204" pitchFamily="34" charset="-122"/>
                    <a:ea typeface="微软雅黑" panose="020B0503020204020204" pitchFamily="34" charset="-122"/>
                  </a:rPr>
                  <a:t>,Fe,Co</a:t>
                </a:r>
                <a:r>
                  <a:rPr lang="en-US" altLang="zh-CN" dirty="0">
                    <a:solidFill>
                      <a:srgbClr val="000000"/>
                    </a:solidFill>
                    <a:latin typeface="微软雅黑" panose="020B0503020204020204" pitchFamily="34" charset="-122"/>
                    <a:ea typeface="微软雅黑" panose="020B0503020204020204" pitchFamily="34" charset="-122"/>
                  </a:rPr>
                  <a:t>, Ce</a:t>
                </a:r>
                <a:r>
                  <a:rPr lang="zh-CN" altLang="en-US" b="0" i="0" dirty="0">
                    <a:solidFill>
                      <a:srgbClr val="000000"/>
                    </a:solidFill>
                    <a:effectLst/>
                    <a:latin typeface="微软雅黑" panose="020B0503020204020204" pitchFamily="34" charset="-122"/>
                    <a:ea typeface="微软雅黑" panose="020B0503020204020204" pitchFamily="34" charset="-122"/>
                  </a:rPr>
                  <a:t>元素的氧化物组合物</a:t>
                </a:r>
                <a:r>
                  <a:rPr lang="zh-CN" altLang="en-US" dirty="0">
                    <a:solidFill>
                      <a:srgbClr val="000000"/>
                    </a:solidFill>
                    <a:latin typeface="微软雅黑" panose="020B0503020204020204" pitchFamily="34" charset="-122"/>
                    <a:ea typeface="微软雅黑" panose="020B0503020204020204" pitchFamily="34" charset="-122"/>
                  </a:rPr>
                  <a:t>催化剂。</a:t>
                </a:r>
                <a14:m>
                  <m:oMath xmlns:m="http://schemas.openxmlformats.org/officeDocument/2006/math">
                    <m:r>
                      <a:rPr lang="en-US" altLang="zh-CN" b="0" i="1" smtClean="0">
                        <a:solidFill>
                          <a:srgbClr val="000000"/>
                        </a:solidFill>
                        <a:latin typeface="Cambria Math" panose="02040503050406030204" pitchFamily="18" charset="0"/>
                        <a:ea typeface="微软雅黑" panose="020B0503020204020204" pitchFamily="34" charset="-122"/>
                      </a:rPr>
                      <m:t>10</m:t>
                    </m:r>
                    <m:r>
                      <a:rPr lang="en-US" altLang="zh-CN" b="0" i="1" smtClean="0">
                        <a:solidFill>
                          <a:srgbClr val="000000"/>
                        </a:solidFill>
                        <a:latin typeface="Cambria Math" panose="02040503050406030204" pitchFamily="18" charset="0"/>
                        <a:ea typeface="微软雅黑" panose="020B0503020204020204" pitchFamily="34" charset="-122"/>
                      </a:rPr>
                      <m:t>𝑚𝐴</m:t>
                    </m:r>
                    <m:r>
                      <a:rPr lang="en-US" altLang="zh-CN" b="0" i="1" smtClean="0">
                        <a:solidFill>
                          <a:srgbClr val="000000"/>
                        </a:solidFill>
                        <a:latin typeface="Cambria Math" panose="02040503050406030204" pitchFamily="18" charset="0"/>
                        <a:ea typeface="微软雅黑" panose="020B0503020204020204" pitchFamily="34" charset="-122"/>
                      </a:rPr>
                      <m:t>/</m:t>
                    </m:r>
                    <m:r>
                      <a:rPr lang="en-US" altLang="zh-CN" b="0" i="1" smtClean="0">
                        <a:solidFill>
                          <a:srgbClr val="000000"/>
                        </a:solidFill>
                        <a:latin typeface="Cambria Math" panose="02040503050406030204" pitchFamily="18" charset="0"/>
                        <a:ea typeface="微软雅黑" panose="020B0503020204020204" pitchFamily="34" charset="-122"/>
                      </a:rPr>
                      <m:t>𝑐</m:t>
                    </m:r>
                    <m:sSup>
                      <m:sSupPr>
                        <m:ctrlPr>
                          <a:rPr lang="en-US" altLang="zh-CN" b="0" i="1" smtClean="0">
                            <a:solidFill>
                              <a:srgbClr val="000000"/>
                            </a:solidFill>
                            <a:latin typeface="Cambria Math" panose="02040503050406030204" pitchFamily="18" charset="0"/>
                            <a:ea typeface="微软雅黑" panose="020B0503020204020204" pitchFamily="34" charset="-122"/>
                          </a:rPr>
                        </m:ctrlPr>
                      </m:sSupPr>
                      <m:e>
                        <m:r>
                          <a:rPr lang="en-US" altLang="zh-CN" b="0" i="1" smtClean="0">
                            <a:solidFill>
                              <a:srgbClr val="000000"/>
                            </a:solidFill>
                            <a:latin typeface="Cambria Math" panose="02040503050406030204" pitchFamily="18" charset="0"/>
                            <a:ea typeface="微软雅黑" panose="020B0503020204020204" pitchFamily="34" charset="-122"/>
                          </a:rPr>
                          <m:t>𝑚</m:t>
                        </m:r>
                      </m:e>
                      <m:sup>
                        <m:r>
                          <a:rPr lang="en-US" altLang="zh-CN" b="0" i="1" smtClean="0">
                            <a:solidFill>
                              <a:srgbClr val="000000"/>
                            </a:solidFill>
                            <a:latin typeface="Cambria Math" panose="02040503050406030204" pitchFamily="18" charset="0"/>
                            <a:ea typeface="微软雅黑" panose="020B0503020204020204" pitchFamily="34" charset="-122"/>
                          </a:rPr>
                          <m:t>2</m:t>
                        </m:r>
                      </m:sup>
                    </m:sSup>
                  </m:oMath>
                </a14:m>
                <a:r>
                  <a:rPr lang="zh-CN" altLang="en-US" b="0" dirty="0">
                    <a:solidFill>
                      <a:srgbClr val="000000"/>
                    </a:solidFill>
                    <a:latin typeface="微软雅黑" panose="020B0503020204020204" pitchFamily="34" charset="-122"/>
                    <a:ea typeface="微软雅黑" panose="020B0503020204020204" pitchFamily="34" charset="-122"/>
                  </a:rPr>
                  <a:t>的条件下进行</a:t>
                </a:r>
                <a:r>
                  <a:rPr lang="en-US" altLang="zh-CN" dirty="0">
                    <a:solidFill>
                      <a:srgbClr val="000000"/>
                    </a:solidFill>
                    <a:latin typeface="微软雅黑" panose="020B0503020204020204" pitchFamily="34" charset="-122"/>
                    <a:ea typeface="微软雅黑" panose="020B0503020204020204" pitchFamily="34" charset="-122"/>
                  </a:rPr>
                  <a:t>10s</a:t>
                </a:r>
                <a:r>
                  <a:rPr lang="zh-CN" altLang="en-US" dirty="0">
                    <a:solidFill>
                      <a:srgbClr val="000000"/>
                    </a:solidFill>
                    <a:latin typeface="微软雅黑" panose="020B0503020204020204" pitchFamily="34" charset="-122"/>
                    <a:ea typeface="微软雅黑" panose="020B0503020204020204" pitchFamily="34" charset="-122"/>
                  </a:rPr>
                  <a:t>过电位实现得到过电位。剔除部分信息残缺的数据得到</a:t>
                </a:r>
                <a:r>
                  <a:rPr lang="en-US" altLang="zh-CN" dirty="0">
                    <a:solidFill>
                      <a:srgbClr val="000000"/>
                    </a:solidFill>
                    <a:latin typeface="微软雅黑" panose="020B0503020204020204" pitchFamily="34" charset="-122"/>
                    <a:ea typeface="微软雅黑" panose="020B0503020204020204" pitchFamily="34" charset="-122"/>
                  </a:rPr>
                  <a:t>5330</a:t>
                </a:r>
                <a:r>
                  <a:rPr lang="zh-CN" altLang="en-US" dirty="0">
                    <a:solidFill>
                      <a:srgbClr val="000000"/>
                    </a:solidFill>
                    <a:latin typeface="微软雅黑" panose="020B0503020204020204" pitchFamily="34" charset="-122"/>
                    <a:ea typeface="微软雅黑" panose="020B0503020204020204" pitchFamily="34" charset="-122"/>
                  </a:rPr>
                  <a:t>个有效数据。</a:t>
                </a:r>
                <a:endParaRPr lang="en-US" altLang="zh-CN" b="0" dirty="0">
                  <a:solidFill>
                    <a:srgbClr val="000000"/>
                  </a:solidFill>
                  <a:latin typeface="微软雅黑" panose="020B0503020204020204" pitchFamily="34" charset="-122"/>
                  <a:ea typeface="微软雅黑" panose="020B0503020204020204" pitchFamily="34" charset="-122"/>
                </a:endParaRPr>
              </a:p>
              <a:p>
                <a:pPr>
                  <a:lnSpc>
                    <a:spcPct val="160000"/>
                  </a:lnSpc>
                </a:pPr>
                <a:endParaRPr lang="en-US" altLang="zh-CN" dirty="0">
                  <a:latin typeface="黑体" panose="02010609060101010101" pitchFamily="49" charset="-122"/>
                  <a:ea typeface="黑体" panose="02010609060101010101" pitchFamily="49" charset="-122"/>
                </a:endParaRPr>
              </a:p>
            </p:txBody>
          </p:sp>
        </mc:Choice>
        <mc:Fallback xmlns="">
          <p:sp>
            <p:nvSpPr>
              <p:cNvPr id="4" name="文本框 3">
                <a:extLst>
                  <a:ext uri="{FF2B5EF4-FFF2-40B4-BE49-F238E27FC236}">
                    <a16:creationId xmlns:a16="http://schemas.microsoft.com/office/drawing/2014/main" id="{E1FF2722-A9B8-37A6-A0BB-BE2E5AAE3421}"/>
                  </a:ext>
                </a:extLst>
              </p:cNvPr>
              <p:cNvSpPr txBox="1">
                <a:spLocks noRot="1" noChangeAspect="1" noMove="1" noResize="1" noEditPoints="1" noAdjustHandles="1" noChangeArrowheads="1" noChangeShapeType="1" noTextEdit="1"/>
              </p:cNvSpPr>
              <p:nvPr/>
            </p:nvSpPr>
            <p:spPr>
              <a:xfrm>
                <a:off x="102462" y="1330608"/>
                <a:ext cx="2596897" cy="4895636"/>
              </a:xfrm>
              <a:prstGeom prst="rect">
                <a:avLst/>
              </a:prstGeom>
              <a:blipFill>
                <a:blip r:embed="rId3"/>
                <a:stretch>
                  <a:fillRect l="-2113" r="-10094"/>
                </a:stretch>
              </a:blipFill>
            </p:spPr>
            <p:txBody>
              <a:bodyPr/>
              <a:lstStyle/>
              <a:p>
                <a:r>
                  <a:rPr lang="zh-CN" altLang="en-US">
                    <a:noFill/>
                  </a:rPr>
                  <a:t> </a:t>
                </a:r>
              </a:p>
            </p:txBody>
          </p:sp>
        </mc:Fallback>
      </mc:AlternateContent>
      <p:sp>
        <p:nvSpPr>
          <p:cNvPr id="5" name="文本框 4">
            <a:extLst>
              <a:ext uri="{FF2B5EF4-FFF2-40B4-BE49-F238E27FC236}">
                <a16:creationId xmlns:a16="http://schemas.microsoft.com/office/drawing/2014/main" id="{183BB352-5FF2-700A-1EFF-B1895365FB83}"/>
              </a:ext>
            </a:extLst>
          </p:cNvPr>
          <p:cNvSpPr txBox="1"/>
          <p:nvPr/>
        </p:nvSpPr>
        <p:spPr>
          <a:xfrm>
            <a:off x="0" y="6041726"/>
            <a:ext cx="11225923" cy="400110"/>
          </a:xfrm>
          <a:prstGeom prst="rect">
            <a:avLst/>
          </a:prstGeom>
          <a:noFill/>
        </p:spPr>
        <p:txBody>
          <a:bodyPr wrap="square">
            <a:spAutoFit/>
          </a:bodyPr>
          <a:lstStyle/>
          <a:p>
            <a:r>
              <a:rPr lang="en-US" altLang="zh-CN" sz="1000" b="1" dirty="0"/>
              <a:t>[1]</a:t>
            </a:r>
            <a:r>
              <a:rPr lang="zh-CN" altLang="en-US" sz="1000" b="1" dirty="0"/>
              <a:t>Haber, J. A.; Cai, Y.; Jung, S.; Xiang, C.; Mitrovic, S.; Jin, J.;Bell, A. T.; Gregoire, J. M. Discovering Ce-rich oxygen evolutioncatalysts, from high throughput screening to water electrolysis. EnergyEnviron. Sci. 2014,682−688</a:t>
            </a:r>
          </a:p>
        </p:txBody>
      </p:sp>
      <p:sp>
        <p:nvSpPr>
          <p:cNvPr id="12" name="文本框 11">
            <a:extLst>
              <a:ext uri="{FF2B5EF4-FFF2-40B4-BE49-F238E27FC236}">
                <a16:creationId xmlns:a16="http://schemas.microsoft.com/office/drawing/2014/main" id="{B43B583C-46C2-263C-88AD-F1176E07BDCD}"/>
              </a:ext>
            </a:extLst>
          </p:cNvPr>
          <p:cNvSpPr txBox="1"/>
          <p:nvPr/>
        </p:nvSpPr>
        <p:spPr>
          <a:xfrm>
            <a:off x="4986213" y="5578073"/>
            <a:ext cx="7379752" cy="463653"/>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样品过电位分布</a:t>
            </a:r>
            <a:endParaRPr lang="en-US" altLang="zh-CN" dirty="0">
              <a:latin typeface="黑体" panose="02010609060101010101" pitchFamily="49" charset="-122"/>
              <a:ea typeface="黑体" panose="02010609060101010101" pitchFamily="49" charset="-122"/>
            </a:endParaRPr>
          </a:p>
        </p:txBody>
      </p:sp>
      <p:pic>
        <p:nvPicPr>
          <p:cNvPr id="6" name="图片 5">
            <a:extLst>
              <a:ext uri="{FF2B5EF4-FFF2-40B4-BE49-F238E27FC236}">
                <a16:creationId xmlns:a16="http://schemas.microsoft.com/office/drawing/2014/main" id="{0CCEC507-FB71-0A2F-0B3B-B3262D58B445}"/>
              </a:ext>
            </a:extLst>
          </p:cNvPr>
          <p:cNvPicPr>
            <a:picLocks noChangeAspect="1"/>
          </p:cNvPicPr>
          <p:nvPr/>
        </p:nvPicPr>
        <p:blipFill>
          <a:blip r:embed="rId4"/>
          <a:stretch>
            <a:fillRect/>
          </a:stretch>
        </p:blipFill>
        <p:spPr>
          <a:xfrm>
            <a:off x="3200574" y="900488"/>
            <a:ext cx="6032500" cy="4826000"/>
          </a:xfrm>
          <a:prstGeom prst="rect">
            <a:avLst/>
          </a:prstGeom>
        </p:spPr>
      </p:pic>
      <p:sp>
        <p:nvSpPr>
          <p:cNvPr id="8" name="文本框 7">
            <a:extLst>
              <a:ext uri="{FF2B5EF4-FFF2-40B4-BE49-F238E27FC236}">
                <a16:creationId xmlns:a16="http://schemas.microsoft.com/office/drawing/2014/main" id="{301E81D7-554F-CA00-D17C-8F0171207EBA}"/>
              </a:ext>
            </a:extLst>
          </p:cNvPr>
          <p:cNvSpPr txBox="1"/>
          <p:nvPr/>
        </p:nvSpPr>
        <p:spPr>
          <a:xfrm>
            <a:off x="9435231" y="2166383"/>
            <a:ext cx="2401865" cy="923330"/>
          </a:xfrm>
          <a:prstGeom prst="rect">
            <a:avLst/>
          </a:prstGeom>
          <a:noFill/>
        </p:spPr>
        <p:txBody>
          <a:bodyPr wrap="square">
            <a:spAutoFit/>
          </a:bodyPr>
          <a:lstStyle/>
          <a:p>
            <a:r>
              <a:rPr lang="zh-CN" altLang="zh-CN" sz="1800" dirty="0">
                <a:effectLst/>
                <a:ea typeface="Microsoft YaHei" panose="020B0503020204020204" pitchFamily="34" charset="-122"/>
              </a:rPr>
              <a:t>过电位的分布范围为</a:t>
            </a:r>
            <a:r>
              <a:rPr lang="en-US" altLang="zh-CN" sz="1800" dirty="0">
                <a:solidFill>
                  <a:srgbClr val="FF0000"/>
                </a:solidFill>
                <a:effectLst/>
                <a:ea typeface="Calibri" panose="020F0502020204030204" pitchFamily="34" charset="0"/>
              </a:rPr>
              <a:t>390-470mv, </a:t>
            </a:r>
            <a:r>
              <a:rPr lang="zh-CN" altLang="zh-CN" sz="1800" dirty="0">
                <a:effectLst/>
                <a:ea typeface="Microsoft YaHei" panose="020B0503020204020204" pitchFamily="34" charset="-122"/>
              </a:rPr>
              <a:t>主要分布区间为</a:t>
            </a:r>
            <a:r>
              <a:rPr lang="en-US" altLang="zh-CN" sz="1800" dirty="0">
                <a:solidFill>
                  <a:srgbClr val="FF0000"/>
                </a:solidFill>
                <a:effectLst/>
                <a:ea typeface="Calibri" panose="020F0502020204030204" pitchFamily="34" charset="0"/>
              </a:rPr>
              <a:t>405-430</a:t>
            </a:r>
            <a:r>
              <a:rPr lang="en-US" altLang="zh-CN" sz="1800" dirty="0">
                <a:solidFill>
                  <a:srgbClr val="FF0000"/>
                </a:solidFill>
                <a:effectLst/>
                <a:ea typeface="Microsoft YaHei" panose="020B0503020204020204" pitchFamily="34" charset="-122"/>
              </a:rPr>
              <a:t>mV</a:t>
            </a:r>
            <a:r>
              <a:rPr lang="zh-CN" altLang="zh-CN" sz="1800" dirty="0">
                <a:effectLst/>
                <a:ea typeface="Microsoft YaHei" panose="020B0503020204020204" pitchFamily="34" charset="-122"/>
              </a:rPr>
              <a:t>内。</a:t>
            </a:r>
            <a:endParaRPr lang="zh-CN" altLang="en-US" dirty="0"/>
          </a:p>
        </p:txBody>
      </p:sp>
    </p:spTree>
    <p:extLst>
      <p:ext uri="{BB962C8B-B14F-4D97-AF65-F5344CB8AC3E}">
        <p14:creationId xmlns:p14="http://schemas.microsoft.com/office/powerpoint/2010/main" val="144410869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extBox 76"/>
          <p:cNvSpPr txBox="1"/>
          <p:nvPr/>
        </p:nvSpPr>
        <p:spPr>
          <a:xfrm>
            <a:off x="241750" y="123584"/>
            <a:ext cx="3046027"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第二部分</a:t>
            </a:r>
            <a:r>
              <a:rPr kumimoji="0" lang="en-US" altLang="zh-CN"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 </a:t>
            </a:r>
            <a:r>
              <a:rPr lang="zh-CN" altLang="en-US" sz="2400" b="1" dirty="0">
                <a:solidFill>
                  <a:prstClr val="white"/>
                </a:solidFill>
                <a:latin typeface="微软雅黑" panose="020B0503020204020204" pitchFamily="34" charset="-122"/>
                <a:ea typeface="微软雅黑" panose="020B0503020204020204" pitchFamily="34" charset="-122"/>
              </a:rPr>
              <a:t>数据集介绍</a:t>
            </a:r>
            <a:endParaRPr kumimoji="0" lang="zh-CN" altLang="en-US" sz="2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2" name="文本框 11">
            <a:extLst>
              <a:ext uri="{FF2B5EF4-FFF2-40B4-BE49-F238E27FC236}">
                <a16:creationId xmlns:a16="http://schemas.microsoft.com/office/drawing/2014/main" id="{B43B583C-46C2-263C-88AD-F1176E07BDCD}"/>
              </a:ext>
            </a:extLst>
          </p:cNvPr>
          <p:cNvSpPr txBox="1"/>
          <p:nvPr/>
        </p:nvSpPr>
        <p:spPr>
          <a:xfrm>
            <a:off x="1140462" y="4843157"/>
            <a:ext cx="2669538" cy="463653"/>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金属摩分数分布</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箱式图</a:t>
            </a:r>
            <a:r>
              <a:rPr lang="en-US" altLang="zh-CN" dirty="0">
                <a:latin typeface="黑体" panose="02010609060101010101" pitchFamily="49" charset="-122"/>
                <a:ea typeface="黑体" panose="02010609060101010101" pitchFamily="49" charset="-122"/>
              </a:rPr>
              <a:t>)</a:t>
            </a:r>
          </a:p>
        </p:txBody>
      </p:sp>
      <p:pic>
        <p:nvPicPr>
          <p:cNvPr id="9" name="图片 8">
            <a:extLst>
              <a:ext uri="{FF2B5EF4-FFF2-40B4-BE49-F238E27FC236}">
                <a16:creationId xmlns:a16="http://schemas.microsoft.com/office/drawing/2014/main" id="{263AFCE0-F241-BCDD-4CCB-E55A0D3E9738}"/>
              </a:ext>
            </a:extLst>
          </p:cNvPr>
          <p:cNvPicPr>
            <a:picLocks noChangeAspect="1"/>
          </p:cNvPicPr>
          <p:nvPr/>
        </p:nvPicPr>
        <p:blipFill>
          <a:blip r:embed="rId3"/>
          <a:stretch>
            <a:fillRect/>
          </a:stretch>
        </p:blipFill>
        <p:spPr>
          <a:xfrm>
            <a:off x="5702625" y="765409"/>
            <a:ext cx="7121512" cy="4272111"/>
          </a:xfrm>
          <a:prstGeom prst="rect">
            <a:avLst/>
          </a:prstGeom>
        </p:spPr>
      </p:pic>
      <p:pic>
        <p:nvPicPr>
          <p:cNvPr id="11" name="图片 10">
            <a:extLst>
              <a:ext uri="{FF2B5EF4-FFF2-40B4-BE49-F238E27FC236}">
                <a16:creationId xmlns:a16="http://schemas.microsoft.com/office/drawing/2014/main" id="{3A9538D8-2E5D-7B28-A99C-A7D931DFE100}"/>
              </a:ext>
            </a:extLst>
          </p:cNvPr>
          <p:cNvPicPr>
            <a:picLocks noChangeAspect="1"/>
          </p:cNvPicPr>
          <p:nvPr/>
        </p:nvPicPr>
        <p:blipFill>
          <a:blip r:embed="rId4"/>
          <a:stretch>
            <a:fillRect/>
          </a:stretch>
        </p:blipFill>
        <p:spPr>
          <a:xfrm>
            <a:off x="-716440" y="763436"/>
            <a:ext cx="7121512" cy="4272111"/>
          </a:xfrm>
          <a:prstGeom prst="rect">
            <a:avLst/>
          </a:prstGeom>
        </p:spPr>
      </p:pic>
      <p:sp>
        <p:nvSpPr>
          <p:cNvPr id="13" name="文本框 12">
            <a:extLst>
              <a:ext uri="{FF2B5EF4-FFF2-40B4-BE49-F238E27FC236}">
                <a16:creationId xmlns:a16="http://schemas.microsoft.com/office/drawing/2014/main" id="{5B66FB24-523D-6CA5-FEE8-74C1F580C3F2}"/>
              </a:ext>
            </a:extLst>
          </p:cNvPr>
          <p:cNvSpPr txBox="1"/>
          <p:nvPr/>
        </p:nvSpPr>
        <p:spPr>
          <a:xfrm>
            <a:off x="7928612" y="4805693"/>
            <a:ext cx="2669538" cy="463653"/>
          </a:xfrm>
          <a:prstGeom prst="rect">
            <a:avLst/>
          </a:prstGeom>
          <a:noFill/>
        </p:spPr>
        <p:txBody>
          <a:bodyPr wrap="square">
            <a:spAutoFit/>
          </a:bodyPr>
          <a:lstStyle/>
          <a:p>
            <a:pPr>
              <a:lnSpc>
                <a:spcPct val="160000"/>
              </a:lnSpc>
            </a:pPr>
            <a:r>
              <a:rPr lang="zh-CN" altLang="en-US" dirty="0">
                <a:latin typeface="黑体" panose="02010609060101010101" pitchFamily="49" charset="-122"/>
                <a:ea typeface="黑体" panose="02010609060101010101" pitchFamily="49" charset="-122"/>
              </a:rPr>
              <a:t>金属摩分数分布</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密度图</a:t>
            </a:r>
            <a:r>
              <a:rPr lang="en-US" altLang="zh-CN" dirty="0">
                <a:latin typeface="黑体" panose="02010609060101010101" pitchFamily="49" charset="-122"/>
                <a:ea typeface="黑体" panose="02010609060101010101" pitchFamily="49" charset="-122"/>
              </a:rPr>
              <a:t>)</a:t>
            </a:r>
          </a:p>
        </p:txBody>
      </p:sp>
      <p:sp>
        <p:nvSpPr>
          <p:cNvPr id="15" name="文本框 14">
            <a:extLst>
              <a:ext uri="{FF2B5EF4-FFF2-40B4-BE49-F238E27FC236}">
                <a16:creationId xmlns:a16="http://schemas.microsoft.com/office/drawing/2014/main" id="{56DBF2A7-7F3A-CF44-B856-DFF2C451F4F5}"/>
              </a:ext>
            </a:extLst>
          </p:cNvPr>
          <p:cNvSpPr txBox="1"/>
          <p:nvPr/>
        </p:nvSpPr>
        <p:spPr>
          <a:xfrm>
            <a:off x="139700" y="5621594"/>
            <a:ext cx="6772274" cy="369332"/>
          </a:xfrm>
          <a:prstGeom prst="rect">
            <a:avLst/>
          </a:prstGeom>
          <a:noFill/>
        </p:spPr>
        <p:txBody>
          <a:bodyPr wrap="square">
            <a:spAutoFit/>
          </a:bodyPr>
          <a:lstStyle/>
          <a:p>
            <a:r>
              <a:rPr lang="zh-CN" altLang="zh-CN" sz="1800" dirty="0">
                <a:effectLst/>
                <a:ea typeface="Microsoft YaHei" panose="020B0503020204020204" pitchFamily="34" charset="-122"/>
              </a:rPr>
              <a:t>四种元素的分布基本相同，摩尔分数主要分布在</a:t>
            </a:r>
            <a:r>
              <a:rPr lang="en-US" altLang="zh-CN" sz="1800" dirty="0">
                <a:solidFill>
                  <a:srgbClr val="FF0000"/>
                </a:solidFill>
                <a:effectLst/>
                <a:ea typeface="Calibri" panose="020F0502020204030204" pitchFamily="34" charset="0"/>
              </a:rPr>
              <a:t>0-0.8</a:t>
            </a:r>
            <a:r>
              <a:rPr lang="zh-CN" altLang="zh-CN" sz="1800" dirty="0">
                <a:effectLst/>
                <a:ea typeface="Microsoft YaHei" panose="020B0503020204020204" pitchFamily="34" charset="-122"/>
              </a:rPr>
              <a:t>的范围内。</a:t>
            </a:r>
            <a:endParaRPr lang="zh-CN" altLang="en-US" dirty="0"/>
          </a:p>
        </p:txBody>
      </p:sp>
    </p:spTree>
    <p:extLst>
      <p:ext uri="{BB962C8B-B14F-4D97-AF65-F5344CB8AC3E}">
        <p14:creationId xmlns:p14="http://schemas.microsoft.com/office/powerpoint/2010/main" val="3649564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extBox 76"/>
          <p:cNvSpPr txBox="1"/>
          <p:nvPr/>
        </p:nvSpPr>
        <p:spPr>
          <a:xfrm>
            <a:off x="4618672" y="1735108"/>
            <a:ext cx="2954655" cy="923330"/>
          </a:xfrm>
          <a:prstGeom prst="rect">
            <a:avLst/>
          </a:prstGeom>
          <a:noFill/>
        </p:spPr>
        <p:txBody>
          <a:bodyPr wrap="none" rtlCol="0">
            <a:spAutoFit/>
          </a:bodyPr>
          <a:lstStyle/>
          <a:p>
            <a:pPr algn="ctr"/>
            <a:r>
              <a:rPr lang="zh-CN" altLang="en-US" sz="5400" b="1" dirty="0">
                <a:solidFill>
                  <a:srgbClr val="77167C"/>
                </a:solidFill>
                <a:latin typeface="微软雅黑" panose="020B0503020204020204" pitchFamily="34" charset="-122"/>
                <a:ea typeface="微软雅黑" panose="020B0503020204020204" pitchFamily="34" charset="-122"/>
              </a:rPr>
              <a:t>第三部分</a:t>
            </a:r>
          </a:p>
        </p:txBody>
      </p:sp>
      <p:sp>
        <p:nvSpPr>
          <p:cNvPr id="27" name="矩形 26"/>
          <p:cNvSpPr/>
          <p:nvPr/>
        </p:nvSpPr>
        <p:spPr>
          <a:xfrm>
            <a:off x="4446573" y="3822404"/>
            <a:ext cx="3298852" cy="461665"/>
          </a:xfrm>
          <a:prstGeom prst="rect">
            <a:avLst/>
          </a:prstGeom>
        </p:spPr>
        <p:txBody>
          <a:bodyPr wrap="none">
            <a:spAutoFit/>
          </a:bodyPr>
          <a:lstStyle/>
          <a:p>
            <a:pPr algn="ctr">
              <a:spcBef>
                <a:spcPct val="0"/>
              </a:spcBef>
            </a:pPr>
            <a:r>
              <a:rPr lang="en-US" altLang="zh-CN" sz="2400" b="1" dirty="0">
                <a:solidFill>
                  <a:schemeClr val="tx1"/>
                </a:solidFill>
                <a:latin typeface="微软雅黑" panose="020B0503020204020204" pitchFamily="34" charset="-122"/>
                <a:ea typeface="微软雅黑" panose="020B0503020204020204" pitchFamily="34" charset="-122"/>
              </a:rPr>
              <a:t>Feature engineering</a:t>
            </a:r>
          </a:p>
        </p:txBody>
      </p:sp>
      <p:sp>
        <p:nvSpPr>
          <p:cNvPr id="28" name="TextBox 76"/>
          <p:cNvSpPr txBox="1"/>
          <p:nvPr/>
        </p:nvSpPr>
        <p:spPr>
          <a:xfrm>
            <a:off x="3801095" y="3035596"/>
            <a:ext cx="4249452" cy="584775"/>
          </a:xfrm>
          <a:prstGeom prst="rect">
            <a:avLst/>
          </a:prstGeom>
          <a:noFill/>
        </p:spPr>
        <p:txBody>
          <a:bodyPr wrap="square" rtlCol="0">
            <a:spAutoFit/>
          </a:bodyPr>
          <a:lstStyle/>
          <a:p>
            <a:pPr algn="ctr"/>
            <a:r>
              <a:rPr lang="zh-CN" altLang="en-US" sz="3200" b="1" dirty="0">
                <a:solidFill>
                  <a:srgbClr val="77167C"/>
                </a:solidFill>
                <a:latin typeface="微软雅黑" panose="020B0503020204020204" pitchFamily="34" charset="-122"/>
                <a:ea typeface="微软雅黑" panose="020B0503020204020204" pitchFamily="34" charset="-122"/>
              </a:rPr>
              <a:t>特征工程</a:t>
            </a:r>
          </a:p>
        </p:txBody>
      </p:sp>
    </p:spTree>
    <p:extLst>
      <p:ext uri="{BB962C8B-B14F-4D97-AF65-F5344CB8AC3E}">
        <p14:creationId xmlns:p14="http://schemas.microsoft.com/office/powerpoint/2010/main" val="3974482697"/>
      </p:ext>
    </p:extLst>
  </p:cSld>
  <p:clrMapOvr>
    <a:masterClrMapping/>
  </p:clrMapOvr>
</p:sld>
</file>

<file path=ppt/theme/theme1.xml><?xml version="1.0" encoding="utf-8"?>
<a:theme xmlns:a="http://schemas.openxmlformats.org/drawingml/2006/main" name="白色正文">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5679</TotalTime>
  <Words>2650</Words>
  <Application>Microsoft Office PowerPoint</Application>
  <PresentationFormat>Widescreen</PresentationFormat>
  <Paragraphs>350</Paragraphs>
  <Slides>34</Slides>
  <Notes>33</Notes>
  <HiddenSlides>0</HiddenSlides>
  <MMClips>0</MMClips>
  <ScaleCrop>false</ScaleCrop>
  <HeadingPairs>
    <vt:vector size="6" baseType="variant">
      <vt:variant>
        <vt:lpstr>Fonts Used</vt:lpstr>
      </vt:variant>
      <vt:variant>
        <vt:i4>11</vt:i4>
      </vt:variant>
      <vt:variant>
        <vt:lpstr>Theme</vt:lpstr>
      </vt:variant>
      <vt:variant>
        <vt:i4>3</vt:i4>
      </vt:variant>
      <vt:variant>
        <vt:lpstr>Slide Titles</vt:lpstr>
      </vt:variant>
      <vt:variant>
        <vt:i4>34</vt:i4>
      </vt:variant>
    </vt:vector>
  </HeadingPairs>
  <TitlesOfParts>
    <vt:vector size="48" baseType="lpstr">
      <vt:lpstr>等线</vt:lpstr>
      <vt:lpstr>等线 Light</vt:lpstr>
      <vt:lpstr>黑体</vt:lpstr>
      <vt:lpstr>宋体</vt:lpstr>
      <vt:lpstr>Microsoft YaHei</vt:lpstr>
      <vt:lpstr>Microsoft YaHei</vt:lpstr>
      <vt:lpstr>Arial</vt:lpstr>
      <vt:lpstr>Calibri</vt:lpstr>
      <vt:lpstr>Calibri Light</vt:lpstr>
      <vt:lpstr>Cambria Math</vt:lpstr>
      <vt:lpstr>Impact</vt:lpstr>
      <vt:lpstr>白色正文</vt:lpstr>
      <vt:lpstr>1_自定义设计方案</vt:lpstr>
      <vt:lpstr>自定义设计方案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Xu Yufeng</dc:creator>
  <cp:lastModifiedBy>丁 力</cp:lastModifiedBy>
  <cp:revision>270</cp:revision>
  <dcterms:created xsi:type="dcterms:W3CDTF">2019-01-21T04:49:00Z</dcterms:created>
  <dcterms:modified xsi:type="dcterms:W3CDTF">2022-11-26T14:23:07Z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2052-11.1.0.10132</vt:lpwstr>
  </property>
</Properties>
</file>